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sldIdLst>
    <p:sldId id="256" r:id="rId2"/>
    <p:sldId id="257" r:id="rId3"/>
    <p:sldId id="258" r:id="rId4"/>
    <p:sldId id="259" r:id="rId5"/>
    <p:sldId id="260" r:id="rId6"/>
    <p:sldId id="286" r:id="rId7"/>
    <p:sldId id="287" r:id="rId8"/>
    <p:sldId id="369" r:id="rId9"/>
    <p:sldId id="288" r:id="rId10"/>
    <p:sldId id="262" r:id="rId11"/>
    <p:sldId id="263" r:id="rId12"/>
    <p:sldId id="344" r:id="rId13"/>
    <p:sldId id="370" r:id="rId14"/>
    <p:sldId id="372" r:id="rId15"/>
    <p:sldId id="376" r:id="rId16"/>
    <p:sldId id="377" r:id="rId17"/>
    <p:sldId id="378" r:id="rId18"/>
    <p:sldId id="345" r:id="rId19"/>
    <p:sldId id="283" r:id="rId20"/>
    <p:sldId id="346" r:id="rId21"/>
    <p:sldId id="293" r:id="rId22"/>
    <p:sldId id="347" r:id="rId23"/>
    <p:sldId id="354" r:id="rId24"/>
    <p:sldId id="348" r:id="rId25"/>
    <p:sldId id="349" r:id="rId26"/>
    <p:sldId id="351" r:id="rId27"/>
    <p:sldId id="352" r:id="rId28"/>
    <p:sldId id="353" r:id="rId29"/>
    <p:sldId id="356" r:id="rId30"/>
    <p:sldId id="270" r:id="rId31"/>
    <p:sldId id="362" r:id="rId32"/>
    <p:sldId id="273" r:id="rId33"/>
    <p:sldId id="274" r:id="rId34"/>
    <p:sldId id="355" r:id="rId35"/>
    <p:sldId id="357" r:id="rId36"/>
    <p:sldId id="275" r:id="rId37"/>
    <p:sldId id="276" r:id="rId38"/>
    <p:sldId id="278" r:id="rId39"/>
    <p:sldId id="280" r:id="rId40"/>
    <p:sldId id="279" r:id="rId41"/>
    <p:sldId id="281" r:id="rId42"/>
    <p:sldId id="358" r:id="rId43"/>
    <p:sldId id="359" r:id="rId44"/>
    <p:sldId id="291" r:id="rId45"/>
    <p:sldId id="292" r:id="rId46"/>
    <p:sldId id="289" r:id="rId47"/>
    <p:sldId id="290" r:id="rId48"/>
    <p:sldId id="277" r:id="rId49"/>
    <p:sldId id="282" r:id="rId50"/>
    <p:sldId id="284" r:id="rId51"/>
    <p:sldId id="360" r:id="rId52"/>
    <p:sldId id="361" r:id="rId53"/>
    <p:sldId id="285" r:id="rId54"/>
    <p:sldId id="371" r:id="rId55"/>
    <p:sldId id="340" r:id="rId56"/>
    <p:sldId id="363" r:id="rId57"/>
    <p:sldId id="364" r:id="rId58"/>
    <p:sldId id="365" r:id="rId59"/>
    <p:sldId id="366" r:id="rId60"/>
    <p:sldId id="367" r:id="rId61"/>
    <p:sldId id="368" r:id="rId62"/>
    <p:sldId id="294" r:id="rId63"/>
    <p:sldId id="301" r:id="rId64"/>
    <p:sldId id="302" r:id="rId65"/>
    <p:sldId id="303" r:id="rId66"/>
    <p:sldId id="304" r:id="rId67"/>
    <p:sldId id="305" r:id="rId68"/>
    <p:sldId id="306" r:id="rId69"/>
    <p:sldId id="307" r:id="rId70"/>
    <p:sldId id="308" r:id="rId71"/>
    <p:sldId id="309" r:id="rId72"/>
    <p:sldId id="341" r:id="rId73"/>
    <p:sldId id="310" r:id="rId74"/>
    <p:sldId id="311" r:id="rId75"/>
    <p:sldId id="312" r:id="rId76"/>
    <p:sldId id="313" r:id="rId77"/>
    <p:sldId id="314" r:id="rId78"/>
    <p:sldId id="342" r:id="rId79"/>
    <p:sldId id="343" r:id="rId80"/>
    <p:sldId id="315" r:id="rId81"/>
    <p:sldId id="316" r:id="rId82"/>
    <p:sldId id="318" r:id="rId83"/>
    <p:sldId id="319" r:id="rId84"/>
    <p:sldId id="320"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7" r:id="rId100"/>
    <p:sldId id="338" r:id="rId101"/>
    <p:sldId id="339" r:id="rId10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673" autoAdjust="0"/>
  </p:normalViewPr>
  <p:slideViewPr>
    <p:cSldViewPr>
      <p:cViewPr varScale="1">
        <p:scale>
          <a:sx n="116" d="100"/>
          <a:sy n="116" d="100"/>
        </p:scale>
        <p:origin x="-120" y="-330"/>
      </p:cViewPr>
      <p:guideLst>
        <p:guide orient="horz" pos="2160"/>
        <p:guide pos="3840"/>
      </p:guideLst>
    </p:cSldViewPr>
  </p:slideViewPr>
  <p:outlineViewPr>
    <p:cViewPr>
      <p:scale>
        <a:sx n="33" d="100"/>
        <a:sy n="33" d="100"/>
      </p:scale>
      <p:origin x="0" y="4202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dirty="0"/>
          </a:p>
        </p:txBody>
      </p:sp>
      <p:sp>
        <p:nvSpPr>
          <p:cNvPr id="8" name="Freeform 7"/>
          <p:cNvSpPr>
            <a:spLocks/>
          </p:cNvSpPr>
          <p:nvPr/>
        </p:nvSpPr>
        <p:spPr bwMode="auto">
          <a:xfrm>
            <a:off x="8140706"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dirty="0"/>
          </a:p>
        </p:txBody>
      </p:sp>
      <p:sp>
        <p:nvSpPr>
          <p:cNvPr id="9" name="Title 8"/>
          <p:cNvSpPr>
            <a:spLocks noGrp="1"/>
          </p:cNvSpPr>
          <p:nvPr>
            <p:ph type="ctrTitle"/>
          </p:nvPr>
        </p:nvSpPr>
        <p:spPr>
          <a:xfrm>
            <a:off x="572085" y="3337560"/>
            <a:ext cx="8640064" cy="2301240"/>
          </a:xfrm>
        </p:spPr>
        <p:txBody>
          <a:bodyPr rIns="45720" anchor="t"/>
          <a:lstStyle>
            <a:lvl1pPr algn="r">
              <a:defRPr lang="en-US" b="1" cap="all" baseline="0" dirty="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77401" y="1544812"/>
            <a:ext cx="8640064" cy="1752600"/>
          </a:xfrm>
        </p:spPr>
        <p:txBody>
          <a:bodyPr tIns="0" rIns="45720" bIns="0" anchor="b">
            <a:normAutofit/>
          </a:bodyPr>
          <a:lstStyle>
            <a:lvl1pPr marL="0" indent="0" algn="r">
              <a:buNone/>
              <a:defRPr sz="2000">
                <a:solidFill>
                  <a:schemeClr val="tx1"/>
                </a:solidFill>
                <a:effectLst/>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54C487A9-69DA-4A70-91A7-4B32B64BB2B4}" type="datetimeFigureOut">
              <a:rPr lang="en-US" smtClean="0"/>
              <a:t>4/8/2014</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C5FD840C-2369-42B4-B367-2D2482603CCD}"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C487A9-69DA-4A70-91A7-4B32B64BB2B4}" type="datetimeFigureOut">
              <a:rPr lang="en-US" smtClean="0"/>
              <a:t>4/8/2014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FD840C-2369-42B4-B367-2D2482603CCD}"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2"/>
            <a:ext cx="27432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609600" y="274642"/>
            <a:ext cx="80264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C487A9-69DA-4A70-91A7-4B32B64BB2B4}" type="datetimeFigureOut">
              <a:rPr lang="en-US" smtClean="0"/>
              <a:t>4/8/2014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FD840C-2369-42B4-B367-2D2482603CCD}"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a:lvl1p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4C487A9-69DA-4A70-91A7-4B32B64BB2B4}" type="datetimeFigureOut">
              <a:rPr lang="en-US" smtClean="0"/>
              <a:t>4/8/2014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FD840C-2369-42B4-B367-2D2482603CCD}"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7" name="Freeform 6"/>
          <p:cNvSpPr>
            <a:spLocks/>
          </p:cNvSpPr>
          <p:nvPr/>
        </p:nvSpPr>
        <p:spPr bwMode="auto">
          <a:xfrm>
            <a:off x="0" y="4752126"/>
            <a:ext cx="12192000" cy="211296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dirty="0"/>
          </a:p>
        </p:txBody>
      </p:sp>
      <p:sp>
        <p:nvSpPr>
          <p:cNvPr id="9" name="Freeform 8"/>
          <p:cNvSpPr>
            <a:spLocks/>
          </p:cNvSpPr>
          <p:nvPr/>
        </p:nvSpPr>
        <p:spPr bwMode="auto">
          <a:xfrm>
            <a:off x="8140706" y="0"/>
            <a:ext cx="40513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1608" y="1590"/>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dirty="0"/>
          </a:p>
        </p:txBody>
      </p:sp>
      <p:sp>
        <p:nvSpPr>
          <p:cNvPr id="2" name="Title 1"/>
          <p:cNvSpPr>
            <a:spLocks noGrp="1"/>
          </p:cNvSpPr>
          <p:nvPr>
            <p:ph type="title"/>
          </p:nvPr>
        </p:nvSpPr>
        <p:spPr>
          <a:xfrm>
            <a:off x="914400" y="3583839"/>
            <a:ext cx="8839200" cy="1826363"/>
          </a:xfrm>
        </p:spPr>
        <p:txBody>
          <a:bodyPr tIns="0" bIns="0" anchor="t"/>
          <a:lstStyle>
            <a:lvl1pPr algn="l">
              <a:buNone/>
              <a:defRPr sz="4200" b="1" cap="none" baseline="0">
                <a:ln w="5000" cmpd="sng">
                  <a:solidFill>
                    <a:schemeClr val="accent1">
                      <a:tint val="80000"/>
                      <a:shade val="99000"/>
                      <a:satMod val="500000"/>
                    </a:schemeClr>
                  </a:solidFill>
                  <a:prstDash val="solid"/>
                </a:ln>
                <a:gradFill>
                  <a:gsLst>
                    <a:gs pos="0">
                      <a:schemeClr val="accent1">
                        <a:tint val="63000"/>
                        <a:satMod val="255000"/>
                      </a:schemeClr>
                    </a:gs>
                    <a:gs pos="9000">
                      <a:schemeClr val="accent1">
                        <a:tint val="63000"/>
                        <a:satMod val="255000"/>
                      </a:schemeClr>
                    </a:gs>
                    <a:gs pos="53000">
                      <a:schemeClr val="accent1">
                        <a:shade val="60000"/>
                        <a:satMod val="100000"/>
                      </a:schemeClr>
                    </a:gs>
                    <a:gs pos="90000">
                      <a:schemeClr val="accent1">
                        <a:tint val="63000"/>
                        <a:satMod val="255000"/>
                      </a:schemeClr>
                    </a:gs>
                    <a:gs pos="100000">
                      <a:schemeClr val="accent1">
                        <a:tint val="63000"/>
                        <a:satMod val="255000"/>
                      </a:schemeClr>
                    </a:gs>
                  </a:gsLst>
                  <a:lin ang="5400000"/>
                </a:gradFill>
                <a:effectLst>
                  <a:outerShdw blurRad="50800" dist="38100" dir="5400000" algn="t" rotWithShape="0">
                    <a:prstClr val="black">
                      <a:alpha val="50000"/>
                    </a:prstClr>
                  </a:outerShdw>
                </a:effectLst>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2485801"/>
            <a:ext cx="8839200" cy="1066688"/>
          </a:xfrm>
        </p:spPr>
        <p:txBody>
          <a:bodyPr lIns="45720" tIns="0" rIns="45720" bIns="0" anchor="b"/>
          <a:lstStyle>
            <a:lvl1pPr marL="0" indent="0" algn="l">
              <a:buNone/>
              <a:defRPr sz="2000">
                <a:solidFill>
                  <a:schemeClr val="tx1"/>
                </a:solidFill>
                <a:effectLst/>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54C487A9-69DA-4A70-91A7-4B32B64BB2B4}" type="datetimeFigureOut">
              <a:rPr lang="en-US" smtClean="0"/>
              <a:t>4/8/2014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FD840C-2369-42B4-B367-2D2482603CCD}" type="slidenum">
              <a:rPr lang="en-US" smtClean="0"/>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99568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609600" y="1600203"/>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689600" y="1600203"/>
            <a:ext cx="4876800" cy="4525963"/>
          </a:xfrm>
        </p:spPr>
        <p:txBody>
          <a:bodyPr/>
          <a:lstStyle>
            <a:lvl1pPr>
              <a:defRPr sz="2600"/>
            </a:lvl1pPr>
            <a:lvl2pPr>
              <a:defRPr sz="22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4C487A9-69DA-4A70-91A7-4B32B64BB2B4}" type="datetimeFigureOut">
              <a:rPr lang="en-US" smtClean="0"/>
              <a:t>4/8/2014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5FD840C-2369-42B4-B367-2D2482603CCD}"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3051"/>
            <a:ext cx="109728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609602" y="5486400"/>
            <a:ext cx="5386917"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6193374" y="5486400"/>
            <a:ext cx="5389033" cy="838200"/>
          </a:xfrm>
        </p:spPr>
        <p:txBody>
          <a:bodyPr anchor="t"/>
          <a:lstStyle>
            <a:lvl1pPr marL="0" indent="0">
              <a:buNone/>
              <a:defRPr sz="2400" b="1">
                <a:solidFill>
                  <a:schemeClr val="accent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609602" y="1516913"/>
            <a:ext cx="5386917"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6193374" y="1516913"/>
            <a:ext cx="5389033" cy="3941763"/>
          </a:xfrm>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54C487A9-69DA-4A70-91A7-4B32B64BB2B4}" type="datetimeFigureOut">
              <a:rPr lang="en-US" smtClean="0"/>
              <a:t>4/8/2014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C5FD840C-2369-42B4-B367-2D2482603CCD}"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320"/>
            <a:ext cx="9960864" cy="1143000"/>
          </a:xfrm>
        </p:spPr>
        <p:txBody>
          <a:bodyPr anchor="ctr"/>
          <a:lstStyle>
            <a:lvl1pPr algn="l">
              <a:defRPr sz="4600"/>
            </a:lvl1pPr>
          </a:lstStyle>
          <a:p>
            <a:r>
              <a:rPr kumimoji="0" lang="en-US" smtClean="0"/>
              <a:t>Click to edit Master title style</a:t>
            </a:r>
            <a:endParaRPr kumimoji="0" lang="en-US"/>
          </a:p>
        </p:txBody>
      </p:sp>
      <p:sp>
        <p:nvSpPr>
          <p:cNvPr id="7" name="Date Placeholder 6"/>
          <p:cNvSpPr>
            <a:spLocks noGrp="1"/>
          </p:cNvSpPr>
          <p:nvPr>
            <p:ph type="dt" sz="half" idx="10"/>
          </p:nvPr>
        </p:nvSpPr>
        <p:spPr/>
        <p:txBody>
          <a:bodyPr/>
          <a:lstStyle/>
          <a:p>
            <a:fld id="{54C487A9-69DA-4A70-91A7-4B32B64BB2B4}" type="datetimeFigureOut">
              <a:rPr lang="en-US" smtClean="0"/>
              <a:t>4/8/2014</a:t>
            </a:fld>
            <a:endParaRPr lang="en-US" dirty="0"/>
          </a:p>
        </p:txBody>
      </p:sp>
      <p:sp>
        <p:nvSpPr>
          <p:cNvPr id="8" name="Slide Number Placeholder 7"/>
          <p:cNvSpPr>
            <a:spLocks noGrp="1"/>
          </p:cNvSpPr>
          <p:nvPr>
            <p:ph type="sldNum" sz="quarter" idx="11"/>
          </p:nvPr>
        </p:nvSpPr>
        <p:spPr/>
        <p:txBody>
          <a:bodyPr/>
          <a:lstStyle/>
          <a:p>
            <a:fld id="{C5FD840C-2369-42B4-B367-2D2482603CCD}" type="slidenum">
              <a:rPr lang="en-US" smtClean="0"/>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C487A9-69DA-4A70-91A7-4B32B64BB2B4}" type="datetimeFigureOut">
              <a:rPr lang="en-US" smtClean="0"/>
              <a:t>4/8/2014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C5FD840C-2369-42B4-B367-2D2482603CCD}"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0" y="1185531"/>
            <a:ext cx="4267200" cy="730251"/>
          </a:xfrm>
        </p:spPr>
        <p:txBody>
          <a:bodyPr tIns="0" bIns="0" anchor="t"/>
          <a:lstStyle>
            <a:lvl1pPr algn="l">
              <a:buNone/>
              <a:defRPr sz="1800" b="1">
                <a:solidFill>
                  <a:schemeClr val="accent1"/>
                </a:solidFill>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09600" y="214424"/>
            <a:ext cx="3657600" cy="914400"/>
          </a:xfrm>
        </p:spPr>
        <p:txBody>
          <a:bodyPr lIns="45720" tIns="0" rIns="45720" bIns="0" anchor="b"/>
          <a:lstStyle>
            <a:lvl1pPr marL="0" indent="0" algn="l">
              <a:buNone/>
              <a:defRPr sz="14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609600" y="1981200"/>
            <a:ext cx="9448800" cy="3810000"/>
          </a:xfrm>
        </p:spPr>
        <p:txBody>
          <a:bodyPr/>
          <a:lstStyle>
            <a:lvl1pPr>
              <a:defRPr sz="2800"/>
            </a:lvl1pPr>
            <a:lvl2pPr>
              <a:defRPr sz="2400"/>
            </a:lvl2pPr>
            <a:lvl3pPr>
              <a:defRPr sz="22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54C487A9-69DA-4A70-91A7-4B32B64BB2B4}" type="datetimeFigureOut">
              <a:rPr lang="en-US" smtClean="0"/>
              <a:t>4/8/2014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875264" y="6422066"/>
            <a:ext cx="1016000" cy="365125"/>
          </a:xfrm>
        </p:spPr>
        <p:txBody>
          <a:bodyPr/>
          <a:lstStyle/>
          <a:p>
            <a:fld id="{C5FD840C-2369-42B4-B367-2D2482603CCD}"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408977" y="1705709"/>
            <a:ext cx="4071824" cy="1253808"/>
          </a:xfrm>
        </p:spPr>
        <p:txBody>
          <a:bodyPr anchor="b"/>
          <a:lstStyle>
            <a:lvl1pPr algn="l">
              <a:buNone/>
              <a:defRPr sz="2200" b="1">
                <a:solidFill>
                  <a:schemeClr val="accent1"/>
                </a:solidFill>
              </a:defRPr>
            </a:lvl1pPr>
          </a:lstStyle>
          <a:p>
            <a:r>
              <a:rPr kumimoji="0" lang="en-US" smtClean="0"/>
              <a:t>Click to edit Master title style</a:t>
            </a:r>
            <a:endParaRPr kumimoji="0" lang="en-US"/>
          </a:p>
        </p:txBody>
      </p:sp>
      <p:sp>
        <p:nvSpPr>
          <p:cNvPr id="3" name="Picture Placeholder 2"/>
          <p:cNvSpPr>
            <a:spLocks noGrp="1"/>
          </p:cNvSpPr>
          <p:nvPr>
            <p:ph type="pic" idx="1"/>
          </p:nvPr>
        </p:nvSpPr>
        <p:spPr>
          <a:xfrm>
            <a:off x="1420837" y="1019907"/>
            <a:ext cx="5486400" cy="4114800"/>
          </a:xfrm>
          <a:prstGeom prst="ellipse">
            <a:avLst/>
          </a:prstGeom>
          <a:solidFill>
            <a:schemeClr val="bg2">
              <a:shade val="50000"/>
            </a:schemeClr>
          </a:solidFill>
          <a:ln w="50800" cap="flat">
            <a:solidFill>
              <a:schemeClr val="bg2"/>
            </a:solidFill>
            <a:miter lim="800000"/>
          </a:ln>
          <a:effectLst>
            <a:outerShdw blurRad="152000" dist="345000" dir="5400000" sx="-80000" sy="-18000" rotWithShape="0">
              <a:srgbClr val="000000">
                <a:alpha val="25000"/>
              </a:srgbClr>
            </a:outerShdw>
          </a:effectLst>
          <a:scene3d>
            <a:camera prst="orthographicFront"/>
            <a:lightRig rig="contrasting" dir="t">
              <a:rot lat="0" lon="0" rev="2400000"/>
            </a:lightRig>
          </a:scene3d>
          <a:sp3d contourW="7620">
            <a:bevelT w="63500" h="63500"/>
            <a:contourClr>
              <a:schemeClr val="bg2">
                <a:shade val="50000"/>
              </a:schemeClr>
            </a:contourClr>
          </a:sp3d>
        </p:spPr>
        <p:txBody>
          <a:bodyPr/>
          <a:lstStyle>
            <a:lvl1pPr marL="0" indent="0">
              <a:buNone/>
              <a:defRPr sz="3200"/>
            </a:lvl1pPr>
          </a:lstStyle>
          <a:p>
            <a:r>
              <a:rPr kumimoji="0" lang="en-US" dirty="0" smtClean="0"/>
              <a:t>Click icon to add picture</a:t>
            </a:r>
            <a:endParaRPr kumimoji="0" lang="en-US" dirty="0"/>
          </a:p>
        </p:txBody>
      </p:sp>
      <p:sp>
        <p:nvSpPr>
          <p:cNvPr id="4" name="Text Placeholder 3"/>
          <p:cNvSpPr>
            <a:spLocks noGrp="1"/>
          </p:cNvSpPr>
          <p:nvPr>
            <p:ph type="body" sz="half" idx="2"/>
          </p:nvPr>
        </p:nvSpPr>
        <p:spPr>
          <a:xfrm>
            <a:off x="7408978" y="2998767"/>
            <a:ext cx="4071823" cy="2663483"/>
          </a:xfrm>
        </p:spPr>
        <p:txBody>
          <a:bodyPr lIns="45720" rIns="45720"/>
          <a:lstStyle>
            <a:lvl1pPr marL="0" indent="0">
              <a:buFontTx/>
              <a:buNone/>
              <a:defRPr sz="12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a:xfrm>
            <a:off x="609600" y="6422066"/>
            <a:ext cx="2844800" cy="365125"/>
          </a:xfrm>
        </p:spPr>
        <p:txBody>
          <a:bodyPr/>
          <a:lstStyle/>
          <a:p>
            <a:fld id="{54C487A9-69DA-4A70-91A7-4B32B64BB2B4}" type="datetimeFigureOut">
              <a:rPr lang="en-US" smtClean="0"/>
              <a:t>4/8/2014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5FD840C-2369-42B4-B367-2D2482603CCD}"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12" name="Freeform 11"/>
          <p:cNvSpPr>
            <a:spLocks/>
          </p:cNvSpPr>
          <p:nvPr/>
        </p:nvSpPr>
        <p:spPr bwMode="auto">
          <a:xfrm>
            <a:off x="0" y="4752126"/>
            <a:ext cx="12192000" cy="2112963"/>
          </a:xfrm>
          <a:custGeom>
            <a:avLst>
              <a:gd name="A1" fmla="val 0"/>
              <a:gd name="A2" fmla="val 0"/>
              <a:gd name="A3" fmla="val 0"/>
              <a:gd name="A4" fmla="val 0"/>
              <a:gd name="A5" fmla="val 0"/>
              <a:gd name="A6" fmla="val 0"/>
              <a:gd name="A7" fmla="val 0"/>
              <a:gd name="A8" fmla="val 0"/>
            </a:avLst>
            <a:gdLst/>
            <a:ahLst/>
            <a:cxnLst>
              <a:cxn ang="0">
                <a:pos x="0" y="1066"/>
              </a:cxn>
              <a:cxn ang="0">
                <a:pos x="0" y="1331"/>
              </a:cxn>
              <a:cxn ang="0">
                <a:pos x="5760" y="1331"/>
              </a:cxn>
              <a:cxn ang="0">
                <a:pos x="5760" y="0"/>
              </a:cxn>
              <a:cxn ang="0">
                <a:pos x="0" y="1066"/>
              </a:cxn>
            </a:cxnLst>
            <a:rect l="0" t="0" r="0" b="0"/>
            <a:pathLst>
              <a:path w="5760" h="1331">
                <a:moveTo>
                  <a:pt x="0" y="1066"/>
                </a:moveTo>
                <a:lnTo>
                  <a:pt x="0" y="1331"/>
                </a:lnTo>
                <a:lnTo>
                  <a:pt x="5760" y="1331"/>
                </a:lnTo>
                <a:lnTo>
                  <a:pt x="5760" y="0"/>
                </a:lnTo>
                <a:cubicBezTo>
                  <a:pt x="3220" y="1206"/>
                  <a:pt x="2250" y="1146"/>
                  <a:pt x="0" y="1066"/>
                </a:cubicBezTo>
                <a:close/>
              </a:path>
            </a:pathLst>
          </a:custGeom>
          <a:solidFill>
            <a:schemeClr val="bg1">
              <a:tint val="80000"/>
              <a:satMod val="200000"/>
              <a:alpha val="45000"/>
            </a:schemeClr>
          </a:solidFill>
          <a:ln w="9525" cap="flat" cmpd="sng" algn="ctr">
            <a:noFill/>
            <a:prstDash val="solid"/>
            <a:round/>
            <a:headEnd type="none" w="med" len="med"/>
            <a:tailEnd type="none" w="med" len="med"/>
          </a:ln>
          <a:effectLst>
            <a:outerShdw blurRad="50800" dist="44450" dir="16200000" algn="ctr" rotWithShape="0">
              <a:prstClr val="black">
                <a:alpha val="35000"/>
              </a:prstClr>
            </a:outerShdw>
          </a:effectLst>
        </p:spPr>
        <p:txBody>
          <a:bodyPr vert="horz" wrap="square" lIns="91440" tIns="45720" rIns="91440" bIns="45720" anchor="t" compatLnSpc="1"/>
          <a:lstStyle/>
          <a:p>
            <a:endParaRPr kumimoji="0" lang="en-US" sz="1800" dirty="0"/>
          </a:p>
        </p:txBody>
      </p:sp>
      <p:sp>
        <p:nvSpPr>
          <p:cNvPr id="16" name="Freeform 15"/>
          <p:cNvSpPr>
            <a:spLocks/>
          </p:cNvSpPr>
          <p:nvPr/>
        </p:nvSpPr>
        <p:spPr bwMode="auto">
          <a:xfrm>
            <a:off x="9753600" y="0"/>
            <a:ext cx="2438400" cy="6858000"/>
          </a:xfrm>
          <a:custGeom>
            <a:avLst/>
            <a:gdLst>
              <a:gd name="connsiteX0" fmla="*/ 1914 w 1914"/>
              <a:gd name="connsiteY0" fmla="*/ 9 h 4329"/>
              <a:gd name="connsiteX1" fmla="*/ 1914 w 1914"/>
              <a:gd name="connsiteY1" fmla="*/ 4329 h 4329"/>
              <a:gd name="connsiteX2" fmla="*/ 204 w 1914"/>
              <a:gd name="connsiteY2" fmla="*/ 4327 h 4329"/>
              <a:gd name="connsiteX3" fmla="*/ 0 w 1914"/>
              <a:gd name="connsiteY3" fmla="*/ 0 h 4329"/>
              <a:gd name="connsiteX4" fmla="*/ 1914 w 1914"/>
              <a:gd name="connsiteY4" fmla="*/ 9 h 4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14" h="4329">
                <a:moveTo>
                  <a:pt x="1914" y="9"/>
                </a:moveTo>
                <a:lnTo>
                  <a:pt x="1914" y="4329"/>
                </a:lnTo>
                <a:lnTo>
                  <a:pt x="204" y="4327"/>
                </a:lnTo>
                <a:cubicBezTo>
                  <a:pt x="1288" y="3574"/>
                  <a:pt x="2082" y="1734"/>
                  <a:pt x="0" y="0"/>
                </a:cubicBezTo>
                <a:lnTo>
                  <a:pt x="1914" y="9"/>
                </a:lnTo>
                <a:close/>
              </a:path>
            </a:pathLst>
          </a:custGeom>
          <a:solidFill>
            <a:schemeClr val="bg1">
              <a:tint val="90000"/>
              <a:satMod val="350000"/>
              <a:alpha val="40000"/>
            </a:schemeClr>
          </a:solidFill>
          <a:ln w="9525" cap="flat" cmpd="sng" algn="ctr">
            <a:noFill/>
            <a:prstDash val="solid"/>
            <a:round/>
            <a:headEnd type="none" w="med" len="med"/>
            <a:tailEnd type="none" w="med" len="med"/>
          </a:ln>
          <a:effectLst>
            <a:outerShdw blurRad="50800" dist="50800" dir="10800000" algn="ctr" rotWithShape="0">
              <a:prstClr val="black">
                <a:alpha val="45000"/>
              </a:prstClr>
            </a:outerShdw>
          </a:effectLst>
        </p:spPr>
        <p:txBody>
          <a:bodyPr vert="horz" wrap="square" lIns="91440" tIns="45720" rIns="91440" bIns="45720" anchor="t" compatLnSpc="1"/>
          <a:lstStyle/>
          <a:p>
            <a:endParaRPr kumimoji="0" lang="en-US" sz="1800" dirty="0"/>
          </a:p>
        </p:txBody>
      </p:sp>
      <p:sp>
        <p:nvSpPr>
          <p:cNvPr id="9" name="Title Placeholder 8"/>
          <p:cNvSpPr>
            <a:spLocks noGrp="1"/>
          </p:cNvSpPr>
          <p:nvPr>
            <p:ph type="title"/>
          </p:nvPr>
        </p:nvSpPr>
        <p:spPr>
          <a:xfrm>
            <a:off x="609600" y="274639"/>
            <a:ext cx="9956800" cy="1143000"/>
          </a:xfrm>
          <a:prstGeom prst="rect">
            <a:avLst/>
          </a:prstGeom>
        </p:spPr>
        <p:txBody>
          <a:bodyPr vert="horz" lIns="45720" rIns="45720" anchor="ctr">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609600" y="1600203"/>
            <a:ext cx="9956800" cy="4525963"/>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609600" y="6422066"/>
            <a:ext cx="2844800" cy="365125"/>
          </a:xfrm>
          <a:prstGeom prst="rect">
            <a:avLst/>
          </a:prstGeom>
        </p:spPr>
        <p:txBody>
          <a:bodyPr vert="horz" bIns="0" anchor="b"/>
          <a:lstStyle>
            <a:lvl1pPr algn="l" eaLnBrk="1" latinLnBrk="0" hangingPunct="1">
              <a:defRPr kumimoji="0" sz="1000">
                <a:solidFill>
                  <a:schemeClr val="tx2">
                    <a:shade val="50000"/>
                  </a:schemeClr>
                </a:solidFill>
              </a:defRPr>
            </a:lvl1pPr>
          </a:lstStyle>
          <a:p>
            <a:fld id="{54C487A9-69DA-4A70-91A7-4B32B64BB2B4}" type="datetimeFigureOut">
              <a:rPr lang="en-US" smtClean="0"/>
              <a:t>4/8/2014</a:t>
            </a:fld>
            <a:endParaRPr lang="en-US" dirty="0"/>
          </a:p>
        </p:txBody>
      </p:sp>
      <p:sp>
        <p:nvSpPr>
          <p:cNvPr id="22" name="Footer Placeholder 21"/>
          <p:cNvSpPr>
            <a:spLocks noGrp="1"/>
          </p:cNvSpPr>
          <p:nvPr>
            <p:ph type="ftr" sz="quarter" idx="3"/>
          </p:nvPr>
        </p:nvSpPr>
        <p:spPr>
          <a:xfrm>
            <a:off x="4165600" y="6422066"/>
            <a:ext cx="3860800" cy="365125"/>
          </a:xfrm>
          <a:prstGeom prst="rect">
            <a:avLst/>
          </a:prstGeom>
        </p:spPr>
        <p:txBody>
          <a:bodyPr vert="horz" lIns="0" rIns="0" bIns="0" anchor="b"/>
          <a:lstStyle>
            <a:lvl1pPr algn="ctr" eaLnBrk="1" latinLnBrk="0" hangingPunct="1">
              <a:defRPr kumimoji="0" sz="1000">
                <a:solidFill>
                  <a:schemeClr val="tx2">
                    <a:shade val="50000"/>
                  </a:schemeClr>
                </a:solidFill>
              </a:defRPr>
            </a:lvl1pPr>
          </a:lstStyle>
          <a:p>
            <a:endParaRPr lang="en-US" dirty="0"/>
          </a:p>
        </p:txBody>
      </p:sp>
      <p:sp>
        <p:nvSpPr>
          <p:cNvPr id="18" name="Slide Number Placeholder 17"/>
          <p:cNvSpPr>
            <a:spLocks noGrp="1"/>
          </p:cNvSpPr>
          <p:nvPr>
            <p:ph type="sldNum" sz="quarter" idx="4"/>
          </p:nvPr>
        </p:nvSpPr>
        <p:spPr>
          <a:xfrm>
            <a:off x="10871200" y="6422066"/>
            <a:ext cx="1016000" cy="365125"/>
          </a:xfrm>
          <a:prstGeom prst="rect">
            <a:avLst/>
          </a:prstGeom>
        </p:spPr>
        <p:txBody>
          <a:bodyPr vert="horz" lIns="0" tIns="0" rIns="0" bIns="0" anchor="b"/>
          <a:lstStyle>
            <a:lvl1pPr algn="r" eaLnBrk="1" latinLnBrk="0" hangingPunct="1">
              <a:defRPr kumimoji="0" sz="1000">
                <a:solidFill>
                  <a:schemeClr val="tx2">
                    <a:shade val="50000"/>
                  </a:schemeClr>
                </a:solidFill>
              </a:defRPr>
            </a:lvl1pPr>
          </a:lstStyle>
          <a:p>
            <a:fld id="{C5FD840C-2369-42B4-B367-2D2482603CCD}"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rtl="0" eaLnBrk="1" latinLnBrk="0" hangingPunct="1">
        <a:spcBef>
          <a:spcPct val="0"/>
        </a:spcBef>
        <a:buNone/>
        <a:defRPr kumimoji="0" sz="4600" kern="1200">
          <a:solidFill>
            <a:schemeClr val="tx1"/>
          </a:solidFill>
          <a:latin typeface="+mj-lt"/>
          <a:ea typeface="+mj-ea"/>
          <a:cs typeface="+mj-cs"/>
        </a:defRPr>
      </a:lvl1pPr>
    </p:titleStyle>
    <p:body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slide" Target="slide18.xml"/></Relationships>
</file>

<file path=ppt/slides/_rels/slide101.xml.rels><?xml version="1.0" encoding="UTF-8" standalone="yes"?>
<Relationships xmlns="http://schemas.openxmlformats.org/package/2006/relationships"><Relationship Id="rId3" Type="http://schemas.openxmlformats.org/officeDocument/2006/relationships/slide" Target="slide18.xm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slide" Target="slide68.xml"/><Relationship Id="rId3" Type="http://schemas.openxmlformats.org/officeDocument/2006/relationships/slide" Target="slide63.xml"/><Relationship Id="rId7" Type="http://schemas.openxmlformats.org/officeDocument/2006/relationships/slide" Target="slide67.xml"/><Relationship Id="rId2" Type="http://schemas.openxmlformats.org/officeDocument/2006/relationships/slide" Target="slide62.xml"/><Relationship Id="rId1" Type="http://schemas.openxmlformats.org/officeDocument/2006/relationships/slideLayout" Target="../slideLayouts/slideLayout2.xml"/><Relationship Id="rId6" Type="http://schemas.openxmlformats.org/officeDocument/2006/relationships/slide" Target="slide66.xml"/><Relationship Id="rId5" Type="http://schemas.openxmlformats.org/officeDocument/2006/relationships/slide" Target="slide65.xml"/><Relationship Id="rId10" Type="http://schemas.openxmlformats.org/officeDocument/2006/relationships/slide" Target="slide70.xml"/><Relationship Id="rId4" Type="http://schemas.openxmlformats.org/officeDocument/2006/relationships/slide" Target="slide64.xml"/><Relationship Id="rId9" Type="http://schemas.openxmlformats.org/officeDocument/2006/relationships/slide" Target="slide69.xml"/></Relationships>
</file>

<file path=ppt/slides/_rels/slide57.xml.rels><?xml version="1.0" encoding="UTF-8" standalone="yes"?>
<Relationships xmlns="http://schemas.openxmlformats.org/package/2006/relationships"><Relationship Id="rId8" Type="http://schemas.openxmlformats.org/officeDocument/2006/relationships/slide" Target="slide77.xml"/><Relationship Id="rId13" Type="http://schemas.openxmlformats.org/officeDocument/2006/relationships/slide" Target="slide82.xml"/><Relationship Id="rId3" Type="http://schemas.openxmlformats.org/officeDocument/2006/relationships/slide" Target="slide72.xml"/><Relationship Id="rId7" Type="http://schemas.openxmlformats.org/officeDocument/2006/relationships/slide" Target="slide76.xml"/><Relationship Id="rId12" Type="http://schemas.openxmlformats.org/officeDocument/2006/relationships/slide" Target="slide81.xml"/><Relationship Id="rId2" Type="http://schemas.openxmlformats.org/officeDocument/2006/relationships/slide" Target="slide71.xml"/><Relationship Id="rId1" Type="http://schemas.openxmlformats.org/officeDocument/2006/relationships/slideLayout" Target="../slideLayouts/slideLayout2.xml"/><Relationship Id="rId6" Type="http://schemas.openxmlformats.org/officeDocument/2006/relationships/slide" Target="slide75.xml"/><Relationship Id="rId11" Type="http://schemas.openxmlformats.org/officeDocument/2006/relationships/slide" Target="slide80.xml"/><Relationship Id="rId5" Type="http://schemas.openxmlformats.org/officeDocument/2006/relationships/slide" Target="slide74.xml"/><Relationship Id="rId15" Type="http://schemas.openxmlformats.org/officeDocument/2006/relationships/slide" Target="slide84.xml"/><Relationship Id="rId10" Type="http://schemas.openxmlformats.org/officeDocument/2006/relationships/slide" Target="slide79.xml"/><Relationship Id="rId4" Type="http://schemas.openxmlformats.org/officeDocument/2006/relationships/slide" Target="slide73.xml"/><Relationship Id="rId9" Type="http://schemas.openxmlformats.org/officeDocument/2006/relationships/slide" Target="slide78.xml"/><Relationship Id="rId14" Type="http://schemas.openxmlformats.org/officeDocument/2006/relationships/slide" Target="slide83.xml"/></Relationships>
</file>

<file path=ppt/slides/_rels/slide58.xml.rels><?xml version="1.0" encoding="UTF-8" standalone="yes"?>
<Relationships xmlns="http://schemas.openxmlformats.org/package/2006/relationships"><Relationship Id="rId8" Type="http://schemas.openxmlformats.org/officeDocument/2006/relationships/slide" Target="slide91.xml"/><Relationship Id="rId3" Type="http://schemas.openxmlformats.org/officeDocument/2006/relationships/slide" Target="slide86.xml"/><Relationship Id="rId7" Type="http://schemas.openxmlformats.org/officeDocument/2006/relationships/slide" Target="slide90.xml"/><Relationship Id="rId2" Type="http://schemas.openxmlformats.org/officeDocument/2006/relationships/slide" Target="slide85.xml"/><Relationship Id="rId1" Type="http://schemas.openxmlformats.org/officeDocument/2006/relationships/slideLayout" Target="../slideLayouts/slideLayout2.xml"/><Relationship Id="rId6" Type="http://schemas.openxmlformats.org/officeDocument/2006/relationships/slide" Target="slide89.xml"/><Relationship Id="rId5" Type="http://schemas.openxmlformats.org/officeDocument/2006/relationships/slide" Target="slide88.xml"/><Relationship Id="rId10" Type="http://schemas.openxmlformats.org/officeDocument/2006/relationships/slide" Target="slide93.xml"/><Relationship Id="rId4" Type="http://schemas.openxmlformats.org/officeDocument/2006/relationships/slide" Target="slide87.xml"/><Relationship Id="rId9" Type="http://schemas.openxmlformats.org/officeDocument/2006/relationships/slide" Target="slide92.xml"/></Relationships>
</file>

<file path=ppt/slides/_rels/slide59.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slide" Target="slide94.xml"/><Relationship Id="rId1" Type="http://schemas.openxmlformats.org/officeDocument/2006/relationships/slideLayout" Target="../slideLayouts/slideLayout2.xml"/><Relationship Id="rId4" Type="http://schemas.openxmlformats.org/officeDocument/2006/relationships/slide" Target="slide9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 Target="slide98.xml"/><Relationship Id="rId2" Type="http://schemas.openxmlformats.org/officeDocument/2006/relationships/slide" Target="slide97.xml"/><Relationship Id="rId1" Type="http://schemas.openxmlformats.org/officeDocument/2006/relationships/slideLayout" Target="../slideLayouts/slideLayout2.xml"/><Relationship Id="rId4" Type="http://schemas.openxmlformats.org/officeDocument/2006/relationships/slide" Target="slide99.xml"/></Relationships>
</file>

<file path=ppt/slides/_rels/slide61.xml.rels><?xml version="1.0" encoding="UTF-8" standalone="yes"?>
<Relationships xmlns="http://schemas.openxmlformats.org/package/2006/relationships"><Relationship Id="rId3" Type="http://schemas.openxmlformats.org/officeDocument/2006/relationships/slide" Target="slide101.xml"/><Relationship Id="rId2" Type="http://schemas.openxmlformats.org/officeDocument/2006/relationships/slide" Target="slide10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image" Target="../media/image45.png"/></Relationships>
</file>

<file path=ppt/slides/_rels/slide66.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6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69.xml.rels><?xml version="1.0" encoding="UTF-8" standalone="yes"?>
<Relationships xmlns="http://schemas.openxmlformats.org/package/2006/relationships"><Relationship Id="rId3" Type="http://schemas.openxmlformats.org/officeDocument/2006/relationships/slide" Target="slide13.xm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7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7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75.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7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7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79.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slide" Target="slide14.xml"/></Relationships>
</file>

<file path=ppt/slides/_rels/slide83.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85.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slide" Target="slide15.xml"/><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slide" Target="slide15.xml"/></Relationships>
</file>

<file path=ppt/slides/_rels/slide94.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image" Target="../media/image7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53064" y="533400"/>
            <a:ext cx="8181536" cy="2301240"/>
          </a:xfrm>
        </p:spPr>
        <p:txBody>
          <a:bodyPr>
            <a:normAutofit/>
          </a:bodyPr>
          <a:lstStyle/>
          <a:p>
            <a:pPr algn="ctr"/>
            <a:r>
              <a:rPr lang="en-US" sz="2800" dirty="0"/>
              <a:t>Third Person Shooter Action Game</a:t>
            </a:r>
            <a:br>
              <a:rPr lang="en-US" sz="2800" dirty="0"/>
            </a:br>
            <a:r>
              <a:rPr lang="en-US" sz="11500" dirty="0"/>
              <a:t>Project V’</a:t>
            </a:r>
            <a:endParaRPr lang="en-US" sz="5400" dirty="0"/>
          </a:p>
        </p:txBody>
      </p:sp>
      <p:sp>
        <p:nvSpPr>
          <p:cNvPr id="3" name="Subtitle 2"/>
          <p:cNvSpPr>
            <a:spLocks noGrp="1"/>
          </p:cNvSpPr>
          <p:nvPr>
            <p:ph type="subTitle" idx="1"/>
          </p:nvPr>
        </p:nvSpPr>
        <p:spPr>
          <a:xfrm>
            <a:off x="5486400" y="4876800"/>
            <a:ext cx="6480048" cy="1752600"/>
          </a:xfrm>
        </p:spPr>
        <p:txBody>
          <a:bodyPr>
            <a:noAutofit/>
          </a:bodyPr>
          <a:lstStyle/>
          <a:p>
            <a:r>
              <a:rPr lang="en-US" sz="3600" dirty="0"/>
              <a:t>Pakpoom Thongsari</a:t>
            </a:r>
          </a:p>
          <a:p>
            <a:r>
              <a:rPr lang="en-US" dirty="0" smtClean="0"/>
              <a:t>03534748</a:t>
            </a:r>
          </a:p>
          <a:p>
            <a:r>
              <a:rPr lang="en-US" dirty="0" smtClean="0"/>
              <a:t>Academy of Art University – School of Game Design</a:t>
            </a:r>
          </a:p>
          <a:p>
            <a:r>
              <a:rPr lang="en-US" dirty="0" smtClean="0"/>
              <a:t>Final Thesis </a:t>
            </a:r>
            <a:r>
              <a:rPr lang="en-US" dirty="0"/>
              <a:t>P</a:t>
            </a:r>
            <a:r>
              <a:rPr lang="en-US" dirty="0" smtClean="0"/>
              <a:t>roject</a:t>
            </a:r>
          </a:p>
          <a:p>
            <a:r>
              <a:rPr lang="en-US" dirty="0" smtClean="0"/>
              <a:t>XX April 2014 - XX.XX PM</a:t>
            </a:r>
          </a:p>
        </p:txBody>
      </p:sp>
    </p:spTree>
    <p:extLst>
      <p:ext uri="{BB962C8B-B14F-4D97-AF65-F5344CB8AC3E}">
        <p14:creationId xmlns:p14="http://schemas.microsoft.com/office/powerpoint/2010/main" val="160438140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Deliverables</a:t>
            </a:r>
            <a:endParaRPr lang="en-US" dirty="0"/>
          </a:p>
        </p:txBody>
      </p:sp>
      <p:sp>
        <p:nvSpPr>
          <p:cNvPr id="3" name="Content Placeholder 2"/>
          <p:cNvSpPr>
            <a:spLocks noGrp="1"/>
          </p:cNvSpPr>
          <p:nvPr>
            <p:ph idx="1"/>
          </p:nvPr>
        </p:nvSpPr>
        <p:spPr/>
        <p:txBody>
          <a:bodyPr/>
          <a:lstStyle/>
          <a:p>
            <a:r>
              <a:rPr lang="en-US" dirty="0" smtClean="0"/>
              <a:t>A playable TPS game</a:t>
            </a:r>
          </a:p>
          <a:p>
            <a:pPr lvl="1"/>
            <a:r>
              <a:rPr lang="en-US" dirty="0" smtClean="0"/>
              <a:t>2 Playable </a:t>
            </a:r>
            <a:r>
              <a:rPr lang="en-US" dirty="0"/>
              <a:t>characters with </a:t>
            </a:r>
            <a:r>
              <a:rPr lang="en-US" dirty="0" smtClean="0"/>
              <a:t>animations</a:t>
            </a:r>
            <a:endParaRPr lang="en-US" b="1" dirty="0" smtClean="0"/>
          </a:p>
          <a:p>
            <a:pPr lvl="1"/>
            <a:r>
              <a:rPr lang="en-US" dirty="0" smtClean="0"/>
              <a:t>2 Enemy </a:t>
            </a:r>
            <a:r>
              <a:rPr lang="en-US" dirty="0"/>
              <a:t>types with </a:t>
            </a:r>
            <a:r>
              <a:rPr lang="en-US" dirty="0" smtClean="0"/>
              <a:t>animations</a:t>
            </a:r>
          </a:p>
          <a:p>
            <a:pPr lvl="1"/>
            <a:r>
              <a:rPr lang="en-US" dirty="0" smtClean="0"/>
              <a:t>1 Playable level with environment</a:t>
            </a:r>
          </a:p>
          <a:p>
            <a:r>
              <a:rPr lang="en-US" dirty="0" smtClean="0"/>
              <a:t>A Game Design Document</a:t>
            </a:r>
            <a:endParaRPr lang="en-US" dirty="0"/>
          </a:p>
        </p:txBody>
      </p:sp>
    </p:spTree>
    <p:extLst>
      <p:ext uri="{BB962C8B-B14F-4D97-AF65-F5344CB8AC3E}">
        <p14:creationId xmlns:p14="http://schemas.microsoft.com/office/powerpoint/2010/main" val="229267111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Culling Occlusion</a:t>
            </a:r>
            <a:endParaRPr lang="en-US" dirty="0"/>
          </a:p>
        </p:txBody>
      </p:sp>
      <p:sp>
        <p:nvSpPr>
          <p:cNvPr id="3" name="Content Placeholder 2"/>
          <p:cNvSpPr>
            <a:spLocks noGrp="1"/>
          </p:cNvSpPr>
          <p:nvPr>
            <p:ph idx="1"/>
          </p:nvPr>
        </p:nvSpPr>
        <p:spPr>
          <a:xfrm>
            <a:off x="1981200" y="1600203"/>
            <a:ext cx="3962400" cy="4525963"/>
          </a:xfrm>
        </p:spPr>
        <p:txBody>
          <a:bodyPr>
            <a:normAutofit fontScale="77500" lnSpcReduction="20000"/>
          </a:bodyPr>
          <a:lstStyle/>
          <a:p>
            <a:r>
              <a:rPr lang="en-US" dirty="0" smtClean="0"/>
              <a:t>I do not use Level </a:t>
            </a:r>
            <a:r>
              <a:rPr lang="en-US" dirty="0"/>
              <a:t>O</a:t>
            </a:r>
            <a:r>
              <a:rPr lang="en-US" dirty="0" smtClean="0"/>
              <a:t>f Detail (LOD) on my environment meshes. To improve performance, I decide to use Culling Occlusion system to unload meshes that are off camera viewing angle.</a:t>
            </a:r>
          </a:p>
          <a:p>
            <a:r>
              <a:rPr lang="en-US" dirty="0" smtClean="0"/>
              <a:t>The draw call without culling is 1800-2100. And the draw call is reduced to 500-800 when occlusion is enabled.</a:t>
            </a:r>
            <a:endParaRPr lang="en-US" dirty="0"/>
          </a:p>
        </p:txBody>
      </p:sp>
      <p:pic>
        <p:nvPicPr>
          <p:cNvPr id="49154" name="Picture 2" descr="M:\FinalReview\ImagePTS\OutPut\OCullin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1" y="3404397"/>
            <a:ext cx="3815556" cy="3301207"/>
          </a:xfrm>
          <a:prstGeom prst="rect">
            <a:avLst/>
          </a:prstGeom>
          <a:noFill/>
          <a:extLst>
            <a:ext uri="{909E8E84-426E-40DD-AFC4-6F175D3DCCD1}">
              <a14:hiddenFill xmlns:a14="http://schemas.microsoft.com/office/drawing/2010/main">
                <a:solidFill>
                  <a:srgbClr val="FFFFFF"/>
                </a:solidFill>
              </a14:hiddenFill>
            </a:ext>
          </a:extLst>
        </p:spPr>
      </p:pic>
      <p:pic>
        <p:nvPicPr>
          <p:cNvPr id="49155" name="Picture 3" descr="M:\FinalReview\ImagePTS\OutPut\OCullin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1" y="129468"/>
            <a:ext cx="3815556" cy="3301207"/>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8178036"/>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Pool </a:t>
            </a:r>
            <a:r>
              <a:rPr lang="en-US" dirty="0" smtClean="0"/>
              <a:t>Management</a:t>
            </a:r>
            <a:endParaRPr lang="en-US" dirty="0"/>
          </a:p>
        </p:txBody>
      </p:sp>
      <p:sp>
        <p:nvSpPr>
          <p:cNvPr id="3" name="Content Placeholder 2"/>
          <p:cNvSpPr>
            <a:spLocks noGrp="1"/>
          </p:cNvSpPr>
          <p:nvPr>
            <p:ph idx="1"/>
          </p:nvPr>
        </p:nvSpPr>
        <p:spPr>
          <a:xfrm>
            <a:off x="1981200" y="1600203"/>
            <a:ext cx="3962400" cy="4525963"/>
          </a:xfrm>
        </p:spPr>
        <p:txBody>
          <a:bodyPr>
            <a:normAutofit fontScale="70000" lnSpcReduction="20000"/>
          </a:bodyPr>
          <a:lstStyle/>
          <a:p>
            <a:r>
              <a:rPr lang="en-US" dirty="0" smtClean="0"/>
              <a:t>Using Instantiate and Destroy object function in Unity is easy to perform but it creates some leftover in memory. It will affect performance in the long run.</a:t>
            </a:r>
          </a:p>
          <a:p>
            <a:r>
              <a:rPr lang="en-US" dirty="0" smtClean="0"/>
              <a:t>It is better just to disable game objects and enable them later.</a:t>
            </a:r>
          </a:p>
          <a:p>
            <a:r>
              <a:rPr lang="en-US" dirty="0" smtClean="0"/>
              <a:t>I integrate Pool Manager in my game on February 2014 and 99% of objects are spawned and de-spawned using Pool Manager.</a:t>
            </a:r>
            <a:endParaRPr lang="en-US" dirty="0"/>
          </a:p>
        </p:txBody>
      </p:sp>
      <p:pic>
        <p:nvPicPr>
          <p:cNvPr id="50178" name="Picture 2" descr="M:\FinalReview\ImagePTS\OutPut\pool_Mana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1" y="930168"/>
            <a:ext cx="3495935" cy="5549900"/>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5803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Thesis </a:t>
            </a:r>
            <a:r>
              <a:rPr lang="en-US" dirty="0" smtClean="0"/>
              <a:t>Project Development</a:t>
            </a:r>
            <a:endParaRPr lang="en-US" dirty="0"/>
          </a:p>
        </p:txBody>
      </p:sp>
      <p:sp>
        <p:nvSpPr>
          <p:cNvPr id="3" name="Content Placeholder 2"/>
          <p:cNvSpPr>
            <a:spLocks noGrp="1"/>
          </p:cNvSpPr>
          <p:nvPr>
            <p:ph idx="1"/>
          </p:nvPr>
        </p:nvSpPr>
        <p:spPr/>
        <p:txBody>
          <a:bodyPr/>
          <a:lstStyle/>
          <a:p>
            <a:r>
              <a:rPr lang="en-US" dirty="0" smtClean="0"/>
              <a:t>Development Phases</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214375281"/>
              </p:ext>
            </p:extLst>
          </p:nvPr>
        </p:nvGraphicFramePr>
        <p:xfrm>
          <a:off x="1752600" y="2286002"/>
          <a:ext cx="8610600" cy="2500399"/>
        </p:xfrm>
        <a:graphic>
          <a:graphicData uri="http://schemas.openxmlformats.org/drawingml/2006/table">
            <a:tbl>
              <a:tblPr firstRow="1" bandRow="1">
                <a:tableStyleId>{5C22544A-7EE6-4342-B048-85BDC9FD1C3A}</a:tableStyleId>
              </a:tblPr>
              <a:tblGrid>
                <a:gridCol w="2870200"/>
                <a:gridCol w="2870200"/>
                <a:gridCol w="2870200"/>
              </a:tblGrid>
              <a:tr h="948690">
                <a:tc>
                  <a:txBody>
                    <a:bodyPr/>
                    <a:lstStyle/>
                    <a:p>
                      <a:r>
                        <a:rPr lang="en-US" sz="1900" dirty="0" smtClean="0"/>
                        <a:t>Phase 1</a:t>
                      </a:r>
                      <a:r>
                        <a:rPr lang="en-US" sz="1900" baseline="0" dirty="0" smtClean="0"/>
                        <a:t> (FEB – MAY)</a:t>
                      </a:r>
                      <a:endParaRPr lang="en-US" sz="19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t>Phase 2 (JUN </a:t>
                      </a:r>
                      <a:r>
                        <a:rPr lang="en-US" sz="1900" baseline="0" dirty="0" smtClean="0"/>
                        <a:t>– </a:t>
                      </a:r>
                      <a:r>
                        <a:rPr lang="en-US" sz="1900" dirty="0" smtClean="0"/>
                        <a:t>DEC</a:t>
                      </a:r>
                      <a:r>
                        <a:rPr lang="en-US" sz="1900" dirty="0" smtClean="0"/>
                        <a:t>)</a:t>
                      </a:r>
                      <a:endParaRPr lang="en-US" sz="19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900" dirty="0" smtClean="0"/>
                        <a:t>Phase 3 (OCT</a:t>
                      </a:r>
                      <a:r>
                        <a:rPr lang="en-US" sz="1900" baseline="0" dirty="0" smtClean="0"/>
                        <a:t> – </a:t>
                      </a:r>
                      <a:r>
                        <a:rPr lang="en-US" sz="1900" baseline="0" dirty="0" smtClean="0"/>
                        <a:t>NOW)</a:t>
                      </a:r>
                      <a:endParaRPr lang="en-US" sz="1900" dirty="0"/>
                    </a:p>
                  </a:txBody>
                  <a:tcPr/>
                </a:tc>
              </a:tr>
              <a:tr h="1551709">
                <a:tc>
                  <a:txBody>
                    <a:bodyPr/>
                    <a:lstStyle/>
                    <a:p>
                      <a:r>
                        <a:rPr lang="en-US" sz="1900" dirty="0" smtClean="0"/>
                        <a:t>System &amp;</a:t>
                      </a:r>
                      <a:r>
                        <a:rPr lang="en-US" sz="1900" baseline="0" dirty="0" smtClean="0"/>
                        <a:t> Combat Scripting</a:t>
                      </a:r>
                      <a:endParaRPr lang="en-US" sz="1900" dirty="0"/>
                    </a:p>
                  </a:txBody>
                  <a:tcPr/>
                </a:tc>
                <a:tc>
                  <a:txBody>
                    <a:bodyPr/>
                    <a:lstStyle/>
                    <a:p>
                      <a:r>
                        <a:rPr lang="en-US" sz="1900" dirty="0" smtClean="0"/>
                        <a:t>Characters and Environment Modelling</a:t>
                      </a:r>
                      <a:endParaRPr lang="en-US" sz="1900" dirty="0"/>
                    </a:p>
                  </a:txBody>
                  <a:tcPr/>
                </a:tc>
                <a:tc>
                  <a:txBody>
                    <a:bodyPr/>
                    <a:lstStyle/>
                    <a:p>
                      <a:r>
                        <a:rPr lang="en-US" sz="1900" dirty="0" smtClean="0"/>
                        <a:t>Play testing and Tweaks</a:t>
                      </a:r>
                      <a:endParaRPr lang="en-US" sz="1900" dirty="0"/>
                    </a:p>
                  </a:txBody>
                  <a:tcPr/>
                </a:tc>
              </a:tr>
            </a:tbl>
          </a:graphicData>
        </a:graphic>
      </p:graphicFrame>
    </p:spTree>
    <p:extLst>
      <p:ext uri="{BB962C8B-B14F-4D97-AF65-F5344CB8AC3E}">
        <p14:creationId xmlns:p14="http://schemas.microsoft.com/office/powerpoint/2010/main" val="15790187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Gant Chart</a:t>
            </a:r>
            <a:endParaRPr lang="en-US" dirty="0"/>
          </a:p>
        </p:txBody>
      </p:sp>
      <p:sp>
        <p:nvSpPr>
          <p:cNvPr id="3" name="Content Placeholder 2"/>
          <p:cNvSpPr>
            <a:spLocks noGrp="1"/>
          </p:cNvSpPr>
          <p:nvPr>
            <p:ph idx="1"/>
          </p:nvPr>
        </p:nvSpPr>
        <p:spPr/>
        <p:txBody>
          <a:bodyPr/>
          <a:lstStyle/>
          <a:p>
            <a:endParaRPr lang="en-US" dirty="0"/>
          </a:p>
        </p:txBody>
      </p:sp>
      <p:pic>
        <p:nvPicPr>
          <p:cNvPr id="51202" name="Picture 2"/>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57600" y="228602"/>
            <a:ext cx="8153400" cy="64504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1132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man studio</a:t>
            </a:r>
            <a:endParaRPr lang="en-US" dirty="0"/>
          </a:p>
        </p:txBody>
      </p:sp>
      <p:sp>
        <p:nvSpPr>
          <p:cNvPr id="3" name="Content Placeholder 2"/>
          <p:cNvSpPr>
            <a:spLocks noGrp="1"/>
          </p:cNvSpPr>
          <p:nvPr>
            <p:ph idx="1"/>
          </p:nvPr>
        </p:nvSpPr>
        <p:spPr/>
        <p:txBody>
          <a:bodyPr/>
          <a:lstStyle/>
          <a:p>
            <a:r>
              <a:rPr lang="en-US" dirty="0" smtClean="0"/>
              <a:t>Since the time I came up with this project, I have decided to do it alone or with less people at much as possible. </a:t>
            </a:r>
          </a:p>
          <a:p>
            <a:r>
              <a:rPr lang="en-US" dirty="0" smtClean="0"/>
              <a:t>The are both pros and cons between working alone and working as a group.</a:t>
            </a:r>
          </a:p>
          <a:p>
            <a:r>
              <a:rPr lang="en-US" dirty="0" smtClean="0"/>
              <a:t>I have weighted both option and decided that only for this project, I will work alone. I will use help from outside but they should come in form of commissions.</a:t>
            </a:r>
            <a:endParaRPr lang="en-US" dirty="0"/>
          </a:p>
        </p:txBody>
      </p:sp>
    </p:spTree>
    <p:extLst>
      <p:ext uri="{BB962C8B-B14F-4D97-AF65-F5344CB8AC3E}">
        <p14:creationId xmlns:p14="http://schemas.microsoft.com/office/powerpoint/2010/main" val="34196214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a:xfrm>
            <a:off x="609600" y="990603"/>
            <a:ext cx="9956800" cy="1676397"/>
          </a:xfrm>
        </p:spPr>
        <p:txBody>
          <a:bodyPr>
            <a:normAutofit/>
          </a:bodyPr>
          <a:lstStyle/>
          <a:p>
            <a:r>
              <a:rPr lang="en-US" sz="3600" b="1" dirty="0" smtClean="0"/>
              <a:t>Pro :</a:t>
            </a:r>
            <a:r>
              <a:rPr lang="en-US" sz="3600" b="1" dirty="0"/>
              <a:t> I can do what I want. </a:t>
            </a:r>
            <a:endParaRPr lang="en-US" sz="3600" b="1" dirty="0" smtClean="0"/>
          </a:p>
          <a:p>
            <a:pPr lvl="1"/>
            <a:r>
              <a:rPr lang="en-US" dirty="0" smtClean="0"/>
              <a:t>My creative visions will be projected onto my game directly. I can control what will happen to player eyes.</a:t>
            </a:r>
          </a:p>
        </p:txBody>
      </p:sp>
      <p:sp>
        <p:nvSpPr>
          <p:cNvPr id="4" name="Content Placeholder 2"/>
          <p:cNvSpPr txBox="1">
            <a:spLocks/>
          </p:cNvSpPr>
          <p:nvPr/>
        </p:nvSpPr>
        <p:spPr>
          <a:xfrm>
            <a:off x="609600" y="3657600"/>
            <a:ext cx="9956800" cy="1676397"/>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en-US" sz="3600" b="1" dirty="0" smtClean="0"/>
              <a:t>Con: I easily lose my track.</a:t>
            </a:r>
          </a:p>
          <a:p>
            <a:pPr lvl="1"/>
            <a:r>
              <a:rPr lang="en-US" dirty="0" smtClean="0"/>
              <a:t>It is hard to stay on track if there is no one helping you to keep your game in the track.</a:t>
            </a:r>
            <a:endParaRPr lang="en-US" dirty="0" smtClean="0"/>
          </a:p>
        </p:txBody>
      </p:sp>
    </p:spTree>
    <p:extLst>
      <p:ext uri="{BB962C8B-B14F-4D97-AF65-F5344CB8AC3E}">
        <p14:creationId xmlns:p14="http://schemas.microsoft.com/office/powerpoint/2010/main" val="8074506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a:xfrm>
            <a:off x="609600" y="990603"/>
            <a:ext cx="9956800" cy="2285997"/>
          </a:xfrm>
        </p:spPr>
        <p:txBody>
          <a:bodyPr>
            <a:normAutofit lnSpcReduction="10000"/>
          </a:bodyPr>
          <a:lstStyle/>
          <a:p>
            <a:r>
              <a:rPr lang="en-US" sz="3600" b="1" dirty="0" smtClean="0"/>
              <a:t>Pro :</a:t>
            </a:r>
            <a:r>
              <a:rPr lang="en-US" sz="3600" b="1" dirty="0"/>
              <a:t> I can work anytime </a:t>
            </a:r>
            <a:endParaRPr lang="en-US" sz="3600" b="1" dirty="0" smtClean="0"/>
          </a:p>
          <a:p>
            <a:pPr lvl="1"/>
            <a:r>
              <a:rPr lang="en-US" dirty="0" smtClean="0"/>
              <a:t>I do not have to wait my team member to be ready to work. I can start working in the morning and call it a day when the day ends.</a:t>
            </a:r>
          </a:p>
          <a:p>
            <a:pPr lvl="1"/>
            <a:r>
              <a:rPr lang="en-US" dirty="0" smtClean="0"/>
              <a:t>That mean I have load of hours to spend on in a day.</a:t>
            </a:r>
          </a:p>
        </p:txBody>
      </p:sp>
      <p:sp>
        <p:nvSpPr>
          <p:cNvPr id="4" name="Content Placeholder 2"/>
          <p:cNvSpPr txBox="1">
            <a:spLocks/>
          </p:cNvSpPr>
          <p:nvPr/>
        </p:nvSpPr>
        <p:spPr>
          <a:xfrm>
            <a:off x="609600" y="3657600"/>
            <a:ext cx="9956800" cy="1676397"/>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en-US" sz="3600" b="1" dirty="0" smtClean="0"/>
              <a:t>Con: I temporarily lost my social life.</a:t>
            </a:r>
          </a:p>
          <a:p>
            <a:pPr lvl="1"/>
            <a:r>
              <a:rPr lang="en-US" dirty="0" smtClean="0"/>
              <a:t>The topic said it all.</a:t>
            </a:r>
            <a:endParaRPr lang="en-US" dirty="0" smtClean="0"/>
          </a:p>
        </p:txBody>
      </p:sp>
    </p:spTree>
    <p:extLst>
      <p:ext uri="{BB962C8B-B14F-4D97-AF65-F5344CB8AC3E}">
        <p14:creationId xmlns:p14="http://schemas.microsoft.com/office/powerpoint/2010/main" val="21448301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a:xfrm>
            <a:off x="609600" y="990603"/>
            <a:ext cx="9956800" cy="2285997"/>
          </a:xfrm>
        </p:spPr>
        <p:txBody>
          <a:bodyPr>
            <a:normAutofit/>
          </a:bodyPr>
          <a:lstStyle/>
          <a:p>
            <a:r>
              <a:rPr lang="en-US" sz="3600" b="1" dirty="0" smtClean="0"/>
              <a:t>Pro :</a:t>
            </a:r>
            <a:r>
              <a:rPr lang="en-US" sz="3600" b="1" dirty="0"/>
              <a:t> I need less communication medium </a:t>
            </a:r>
            <a:endParaRPr lang="en-US" sz="3600" b="1" dirty="0" smtClean="0"/>
          </a:p>
          <a:p>
            <a:pPr lvl="1"/>
            <a:r>
              <a:rPr lang="en-US" dirty="0"/>
              <a:t>I can spend less time on documents and more on development.</a:t>
            </a:r>
          </a:p>
        </p:txBody>
      </p:sp>
      <p:sp>
        <p:nvSpPr>
          <p:cNvPr id="4" name="Content Placeholder 2"/>
          <p:cNvSpPr txBox="1">
            <a:spLocks/>
          </p:cNvSpPr>
          <p:nvPr/>
        </p:nvSpPr>
        <p:spPr>
          <a:xfrm>
            <a:off x="609600" y="3657600"/>
            <a:ext cx="9956800" cy="1676397"/>
          </a:xfrm>
          <a:prstGeom prst="rect">
            <a:avLst/>
          </a:prstGeom>
        </p:spPr>
        <p:txBody>
          <a:bodyPr vert="horz">
            <a:normAutofit/>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en-US" sz="3600" b="1" dirty="0" smtClean="0"/>
              <a:t>Con: None</a:t>
            </a:r>
          </a:p>
          <a:p>
            <a:pPr lvl="1"/>
            <a:r>
              <a:rPr lang="en-US" dirty="0" smtClean="0"/>
              <a:t>Beside </a:t>
            </a:r>
            <a:r>
              <a:rPr lang="en-US" sz="2800" dirty="0" smtClean="0"/>
              <a:t>I actually </a:t>
            </a:r>
            <a:r>
              <a:rPr lang="en-US" sz="2800" dirty="0"/>
              <a:t>lost my social life even </a:t>
            </a:r>
            <a:r>
              <a:rPr lang="en-US" sz="2800" dirty="0" smtClean="0"/>
              <a:t>more.</a:t>
            </a:r>
            <a:endParaRPr lang="en-US" dirty="0" smtClean="0"/>
          </a:p>
        </p:txBody>
      </p:sp>
    </p:spTree>
    <p:extLst>
      <p:ext uri="{BB962C8B-B14F-4D97-AF65-F5344CB8AC3E}">
        <p14:creationId xmlns:p14="http://schemas.microsoft.com/office/powerpoint/2010/main" val="1798870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a:xfrm>
            <a:off x="609600" y="990603"/>
            <a:ext cx="9956800" cy="2285997"/>
          </a:xfrm>
        </p:spPr>
        <p:txBody>
          <a:bodyPr>
            <a:normAutofit lnSpcReduction="10000"/>
          </a:bodyPr>
          <a:lstStyle/>
          <a:p>
            <a:r>
              <a:rPr lang="en-US" sz="3600" b="1" dirty="0" smtClean="0"/>
              <a:t>Pro :</a:t>
            </a:r>
            <a:r>
              <a:rPr lang="en-US" sz="3600" b="1" dirty="0"/>
              <a:t> I can claim that </a:t>
            </a:r>
            <a:r>
              <a:rPr lang="en-US" sz="3600" b="1" dirty="0" smtClean="0"/>
              <a:t>I created everything</a:t>
            </a:r>
            <a:endParaRPr lang="en-US" sz="3600" dirty="0" smtClean="0"/>
          </a:p>
          <a:p>
            <a:pPr lvl="1"/>
            <a:r>
              <a:rPr lang="en-US" dirty="0" smtClean="0"/>
              <a:t>A system designer works are usually outshined by great visual graphic created by skillful artists in AAA games.</a:t>
            </a:r>
          </a:p>
          <a:p>
            <a:pPr lvl="1"/>
            <a:r>
              <a:rPr lang="en-US" dirty="0" smtClean="0"/>
              <a:t>It creates more impact when I said that I created everything this game.</a:t>
            </a:r>
            <a:endParaRPr lang="en-US" dirty="0"/>
          </a:p>
        </p:txBody>
      </p:sp>
      <p:sp>
        <p:nvSpPr>
          <p:cNvPr id="4" name="Content Placeholder 2"/>
          <p:cNvSpPr txBox="1">
            <a:spLocks/>
          </p:cNvSpPr>
          <p:nvPr/>
        </p:nvSpPr>
        <p:spPr>
          <a:xfrm>
            <a:off x="609600" y="3200400"/>
            <a:ext cx="9956800" cy="3657600"/>
          </a:xfrm>
          <a:prstGeom prst="rect">
            <a:avLst/>
          </a:prstGeom>
        </p:spPr>
        <p:txBody>
          <a:bodyPr vert="horz">
            <a:normAutofit fontScale="92500"/>
          </a:bodyPr>
          <a:lstStyle>
            <a:lvl1pPr marL="420624" indent="-384048" algn="l" rtl="0" eaLnBrk="1" latinLnBrk="0" hangingPunct="1">
              <a:spcBef>
                <a:spcPct val="20000"/>
              </a:spcBef>
              <a:buClr>
                <a:schemeClr val="accent1"/>
              </a:buClr>
              <a:buSzPct val="80000"/>
              <a:buFont typeface="Wingdings 2"/>
              <a:buChar char=""/>
              <a:defRPr kumimoji="0" sz="3000" kern="1200">
                <a:solidFill>
                  <a:schemeClr val="tx1"/>
                </a:solidFill>
                <a:latin typeface="+mn-lt"/>
                <a:ea typeface="+mn-ea"/>
                <a:cs typeface="+mn-cs"/>
              </a:defRPr>
            </a:lvl1pPr>
            <a:lvl2pPr marL="722376" indent="-274320" algn="l" rtl="0" eaLnBrk="1" latinLnBrk="0" hangingPunct="1">
              <a:spcBef>
                <a:spcPct val="20000"/>
              </a:spcBef>
              <a:buClr>
                <a:schemeClr val="accent1"/>
              </a:buClr>
              <a:buSzPct val="90000"/>
              <a:buFont typeface="Wingdings 2"/>
              <a:buChar char=""/>
              <a:defRPr kumimoji="0" sz="2600" kern="1200">
                <a:solidFill>
                  <a:schemeClr val="tx1"/>
                </a:solidFill>
                <a:latin typeface="+mn-lt"/>
                <a:ea typeface="+mn-ea"/>
                <a:cs typeface="+mn-cs"/>
              </a:defRPr>
            </a:lvl2pPr>
            <a:lvl3pPr marL="1005840" indent="-256032" algn="l" rtl="0" eaLnBrk="1" latinLnBrk="0" hangingPunct="1">
              <a:spcBef>
                <a:spcPct val="20000"/>
              </a:spcBef>
              <a:buClr>
                <a:schemeClr val="accent2"/>
              </a:buClr>
              <a:buSzPct val="85000"/>
              <a:buFont typeface="Arial"/>
              <a:buChar char="○"/>
              <a:defRPr kumimoji="0" sz="2400" kern="1200">
                <a:solidFill>
                  <a:schemeClr val="tx1"/>
                </a:solidFill>
                <a:latin typeface="+mn-lt"/>
                <a:ea typeface="+mn-ea"/>
                <a:cs typeface="+mn-cs"/>
              </a:defRPr>
            </a:lvl3pPr>
            <a:lvl4pPr marL="1280160" indent="-237744" algn="l" rtl="0" eaLnBrk="1" latinLnBrk="0" hangingPunct="1">
              <a:spcBef>
                <a:spcPct val="20000"/>
              </a:spcBef>
              <a:buClr>
                <a:schemeClr val="accent3"/>
              </a:buClr>
              <a:buSzPct val="90000"/>
              <a:buFont typeface="Wingdings 2"/>
              <a:buChar char=""/>
              <a:defRPr kumimoji="0" sz="2000" kern="1200">
                <a:solidFill>
                  <a:schemeClr val="tx1"/>
                </a:solidFill>
                <a:latin typeface="+mn-lt"/>
                <a:ea typeface="+mn-ea"/>
                <a:cs typeface="+mn-cs"/>
              </a:defRPr>
            </a:lvl4pPr>
            <a:lvl5pPr marL="1490472" indent="-182880" algn="l" rtl="0" eaLnBrk="1" latinLnBrk="0" hangingPunct="1">
              <a:spcBef>
                <a:spcPct val="20000"/>
              </a:spcBef>
              <a:buClr>
                <a:schemeClr val="accent4"/>
              </a:buClr>
              <a:buSzPct val="100000"/>
              <a:buFont typeface="Arial"/>
              <a:buChar char="-"/>
              <a:defRPr kumimoji="0" sz="2000" kern="1200">
                <a:solidFill>
                  <a:schemeClr val="tx1"/>
                </a:solidFill>
                <a:latin typeface="+mn-lt"/>
                <a:ea typeface="+mn-ea"/>
                <a:cs typeface="+mn-cs"/>
              </a:defRPr>
            </a:lvl5pPr>
            <a:lvl6pPr marL="1700784" indent="-182880" algn="l" rtl="0" eaLnBrk="1" latinLnBrk="0" hangingPunct="1">
              <a:spcBef>
                <a:spcPct val="20000"/>
              </a:spcBef>
              <a:buClr>
                <a:schemeClr val="accent5"/>
              </a:buClr>
              <a:buFont typeface="Arial"/>
              <a:buChar char="-"/>
              <a:defRPr kumimoji="0" sz="2000" kern="1200" baseline="0">
                <a:solidFill>
                  <a:schemeClr val="tx1"/>
                </a:solidFill>
                <a:latin typeface="+mn-lt"/>
                <a:ea typeface="+mn-ea"/>
                <a:cs typeface="+mn-cs"/>
              </a:defRPr>
            </a:lvl6pPr>
            <a:lvl7pPr marL="1920240" indent="-182880" algn="l" rtl="0" eaLnBrk="1" latinLnBrk="0" hangingPunct="1">
              <a:spcBef>
                <a:spcPct val="20000"/>
              </a:spcBef>
              <a:buClr>
                <a:schemeClr val="accent6"/>
              </a:buClr>
              <a:buSzPct val="100000"/>
              <a:buFont typeface="Arial"/>
              <a:buChar char="•"/>
              <a:defRPr kumimoji="0" sz="1800" kern="1200" baseline="0">
                <a:solidFill>
                  <a:schemeClr val="tx1"/>
                </a:solidFill>
                <a:latin typeface="+mn-lt"/>
                <a:ea typeface="+mn-ea"/>
                <a:cs typeface="+mn-cs"/>
              </a:defRPr>
            </a:lvl7pPr>
            <a:lvl8pPr marL="2139696"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8pPr>
            <a:lvl9pPr marL="2331720" indent="-182880" algn="l" rtl="0" eaLnBrk="1" latinLnBrk="0" hangingPunct="1">
              <a:spcBef>
                <a:spcPct val="20000"/>
              </a:spcBef>
              <a:buClr>
                <a:schemeClr val="accent6"/>
              </a:buClr>
              <a:buFont typeface="Arial"/>
              <a:buChar char="•"/>
              <a:defRPr kumimoji="0" sz="1600" kern="1200">
                <a:solidFill>
                  <a:schemeClr val="tx1"/>
                </a:solidFill>
                <a:latin typeface="+mn-lt"/>
                <a:ea typeface="+mn-ea"/>
                <a:cs typeface="+mn-cs"/>
              </a:defRPr>
            </a:lvl9pPr>
          </a:lstStyle>
          <a:p>
            <a:r>
              <a:rPr lang="en-US" sz="3600" b="1" dirty="0" smtClean="0"/>
              <a:t>Con: Variety of skills are required.</a:t>
            </a:r>
          </a:p>
          <a:p>
            <a:pPr lvl="1"/>
            <a:r>
              <a:rPr lang="en-US" dirty="0" smtClean="0"/>
              <a:t>There are reasons why studio hiring many people to work together. One of the reason is that people will help each other in the area they lack.</a:t>
            </a:r>
          </a:p>
          <a:p>
            <a:pPr lvl="1"/>
            <a:r>
              <a:rPr lang="en-US" dirty="0" smtClean="0"/>
              <a:t>Though, I have minimum skills required for my project, I have limited content for my game. They level last for 7 to 10 minutes.</a:t>
            </a:r>
          </a:p>
          <a:p>
            <a:pPr lvl="1"/>
            <a:r>
              <a:rPr lang="en-US" dirty="0" smtClean="0"/>
              <a:t>I have estimated that my game will double its quality for each member joined. (A group of 4 or 5 will be perfect)</a:t>
            </a:r>
          </a:p>
        </p:txBody>
      </p:sp>
    </p:spTree>
    <p:extLst>
      <p:ext uri="{BB962C8B-B14F-4D97-AF65-F5344CB8AC3E}">
        <p14:creationId xmlns:p14="http://schemas.microsoft.com/office/powerpoint/2010/main" val="16124086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95600"/>
            <a:ext cx="9956800" cy="1143000"/>
          </a:xfrm>
        </p:spPr>
        <p:txBody>
          <a:bodyPr>
            <a:noAutofit/>
          </a:bodyPr>
          <a:lstStyle/>
          <a:p>
            <a:pPr algn="ctr"/>
            <a:r>
              <a:rPr lang="en-US" sz="8800" dirty="0" smtClean="0"/>
              <a:t>Gameplay</a:t>
            </a:r>
            <a:endParaRPr lang="en-US" sz="8800"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9228047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Gameplay </a:t>
            </a:r>
            <a:r>
              <a:rPr lang="en-US" dirty="0" smtClean="0"/>
              <a:t>Summary</a:t>
            </a:r>
            <a:endParaRPr lang="en-US" dirty="0"/>
          </a:p>
        </p:txBody>
      </p:sp>
      <p:sp>
        <p:nvSpPr>
          <p:cNvPr id="3" name="Content Placeholder 2"/>
          <p:cNvSpPr>
            <a:spLocks noGrp="1"/>
          </p:cNvSpPr>
          <p:nvPr>
            <p:ph idx="1"/>
          </p:nvPr>
        </p:nvSpPr>
        <p:spPr>
          <a:xfrm>
            <a:off x="838200" y="1600203"/>
            <a:ext cx="5638800" cy="4525963"/>
          </a:xfrm>
        </p:spPr>
        <p:txBody>
          <a:bodyPr>
            <a:normAutofit fontScale="92500" lnSpcReduction="10000"/>
          </a:bodyPr>
          <a:lstStyle/>
          <a:p>
            <a:r>
              <a:rPr lang="en-US" dirty="0" smtClean="0"/>
              <a:t>V’s gameplay was designed to be a shooter game with some special melee attack </a:t>
            </a:r>
            <a:r>
              <a:rPr lang="en-US" dirty="0" smtClean="0"/>
              <a:t>system.</a:t>
            </a:r>
            <a:endParaRPr lang="en-US" dirty="0" smtClean="0"/>
          </a:p>
          <a:p>
            <a:r>
              <a:rPr lang="en-US" dirty="0" smtClean="0"/>
              <a:t>The goal was to allow player to quickly kill an injured enemy after it was damaged be gunfire.</a:t>
            </a:r>
          </a:p>
          <a:p>
            <a:r>
              <a:rPr lang="en-US" dirty="0" smtClean="0"/>
              <a:t>However, the </a:t>
            </a:r>
            <a:r>
              <a:rPr lang="en-US" dirty="0" smtClean="0"/>
              <a:t>gameplay started to changed when the actual playable characters has been created.</a:t>
            </a:r>
            <a:endParaRPr lang="en-US" dirty="0"/>
          </a:p>
        </p:txBody>
      </p:sp>
      <p:pic>
        <p:nvPicPr>
          <p:cNvPr id="1026" name="Picture 2" descr="M:\FinalReview\ImagePTS\OutPut\Aim_Zoo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0029" y="154439"/>
            <a:ext cx="5279571" cy="2969761"/>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146" name="Picture 2" descr="M:\FinalReview\ImagePTS\OutPut\Aston_MSA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24800" y="3352800"/>
            <a:ext cx="3136875" cy="342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135177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of Content</a:t>
            </a:r>
            <a:endParaRPr lang="en-US" dirty="0"/>
          </a:p>
        </p:txBody>
      </p:sp>
      <p:sp>
        <p:nvSpPr>
          <p:cNvPr id="3" name="Content Placeholder 2"/>
          <p:cNvSpPr>
            <a:spLocks noGrp="1"/>
          </p:cNvSpPr>
          <p:nvPr>
            <p:ph idx="1"/>
          </p:nvPr>
        </p:nvSpPr>
        <p:spPr/>
        <p:txBody>
          <a:bodyPr/>
          <a:lstStyle/>
          <a:p>
            <a:r>
              <a:rPr lang="en-US" dirty="0" smtClean="0"/>
              <a:t>Autobiography</a:t>
            </a:r>
          </a:p>
          <a:p>
            <a:r>
              <a:rPr lang="en-US" dirty="0" smtClean="0"/>
              <a:t>Resume</a:t>
            </a:r>
          </a:p>
          <a:p>
            <a:r>
              <a:rPr lang="en-US" dirty="0"/>
              <a:t>Portfolio </a:t>
            </a:r>
            <a:r>
              <a:rPr lang="en-US" dirty="0" smtClean="0"/>
              <a:t>Samples</a:t>
            </a:r>
          </a:p>
          <a:p>
            <a:r>
              <a:rPr lang="en-US" dirty="0"/>
              <a:t>Thesis </a:t>
            </a:r>
            <a:r>
              <a:rPr lang="en-US" dirty="0" smtClean="0"/>
              <a:t>Summary</a:t>
            </a:r>
          </a:p>
          <a:p>
            <a:r>
              <a:rPr lang="en-US" dirty="0"/>
              <a:t>Thesis Project</a:t>
            </a:r>
          </a:p>
        </p:txBody>
      </p:sp>
    </p:spTree>
    <p:extLst>
      <p:ext uri="{BB962C8B-B14F-4D97-AF65-F5344CB8AC3E}">
        <p14:creationId xmlns:p14="http://schemas.microsoft.com/office/powerpoint/2010/main" val="903527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Gameplay Evolvement (1)</a:t>
            </a:r>
            <a:endParaRPr lang="en-US" dirty="0"/>
          </a:p>
        </p:txBody>
      </p:sp>
      <p:sp>
        <p:nvSpPr>
          <p:cNvPr id="3" name="Content Placeholder 2"/>
          <p:cNvSpPr>
            <a:spLocks noGrp="1"/>
          </p:cNvSpPr>
          <p:nvPr>
            <p:ph idx="1"/>
          </p:nvPr>
        </p:nvSpPr>
        <p:spPr>
          <a:xfrm>
            <a:off x="609600" y="1600203"/>
            <a:ext cx="5334000" cy="4525963"/>
          </a:xfrm>
        </p:spPr>
        <p:txBody>
          <a:bodyPr>
            <a:normAutofit fontScale="70000" lnSpcReduction="20000"/>
          </a:bodyPr>
          <a:lstStyle/>
          <a:p>
            <a:r>
              <a:rPr lang="en-US" dirty="0" smtClean="0"/>
              <a:t>V’s gameplay has been shifted from “shooter” into more “action”.</a:t>
            </a:r>
          </a:p>
          <a:p>
            <a:r>
              <a:rPr lang="en-US" dirty="0" smtClean="0"/>
              <a:t>The reason is that both Aston and Vesper are both strong and agile. They can dispatch gunner type enemy with no difficulty.</a:t>
            </a:r>
          </a:p>
          <a:p>
            <a:r>
              <a:rPr lang="en-US" dirty="0" smtClean="0"/>
              <a:t>To balance that, Brawler type enemy has been created. The Brawler is tougher and faster. They are formidable enemy when come in pack.</a:t>
            </a:r>
          </a:p>
          <a:p>
            <a:r>
              <a:rPr lang="en-US" dirty="0" smtClean="0"/>
              <a:t>The appearance of Brawler in the field changed the gameplay. Player is no longer able to blindly spam special attack without getting plucked by Brawlers.</a:t>
            </a:r>
            <a:endParaRPr lang="en-US" dirty="0"/>
          </a:p>
        </p:txBody>
      </p:sp>
      <p:pic>
        <p:nvPicPr>
          <p:cNvPr id="1028" name="Picture 4" descr="M:\FinalReview\ImagePTS\OutPut\braw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3560989"/>
            <a:ext cx="3600605" cy="326707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29" name="Picture 5" descr="M:\FinalReview\ImagePTS\OutPut\Vesper_MSA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86800" y="152400"/>
            <a:ext cx="3352800" cy="4056754"/>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39867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Gameplay Evolvement </a:t>
            </a:r>
            <a:r>
              <a:rPr lang="en-US" dirty="0" smtClean="0"/>
              <a:t>(2)</a:t>
            </a:r>
            <a:endParaRPr lang="en-US" dirty="0"/>
          </a:p>
        </p:txBody>
      </p:sp>
      <p:sp>
        <p:nvSpPr>
          <p:cNvPr id="3" name="Content Placeholder 2"/>
          <p:cNvSpPr>
            <a:spLocks noGrp="1"/>
          </p:cNvSpPr>
          <p:nvPr>
            <p:ph idx="1"/>
          </p:nvPr>
        </p:nvSpPr>
        <p:spPr>
          <a:xfrm>
            <a:off x="609600" y="1600203"/>
            <a:ext cx="6096000" cy="4525963"/>
          </a:xfrm>
        </p:spPr>
        <p:txBody>
          <a:bodyPr>
            <a:noAutofit/>
          </a:bodyPr>
          <a:lstStyle/>
          <a:p>
            <a:r>
              <a:rPr lang="en-US" sz="2400" dirty="0" smtClean="0"/>
              <a:t>The gameplay has changed. Instead of going all out, player has to be carefully dodge Brawlers’ attack while aiming for an opening to counter.</a:t>
            </a:r>
          </a:p>
          <a:p>
            <a:r>
              <a:rPr lang="en-US" sz="2400" dirty="0" smtClean="0"/>
              <a:t>“Float like a butterfly, sting like a bee” is a recommend strategy when fighting. Play safe is the good way to win.</a:t>
            </a:r>
          </a:p>
          <a:p>
            <a:r>
              <a:rPr lang="en-US" sz="2400" dirty="0" smtClean="0"/>
              <a:t>Player can also focus on a single enemy while using gun or range attacks to stun/disrupt other enemies. Both character will not lose when in comes to 1 on 1 fight.</a:t>
            </a:r>
            <a:endParaRPr lang="en-US" sz="2400" dirty="0"/>
          </a:p>
        </p:txBody>
      </p:sp>
      <p:pic>
        <p:nvPicPr>
          <p:cNvPr id="2050" name="Picture 2" descr="M:\FinalReview\ImagePTS\OutPut\Aston_Dod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7600" y="1981200"/>
            <a:ext cx="4090872" cy="37613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042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95600"/>
            <a:ext cx="9956800" cy="1143000"/>
          </a:xfrm>
        </p:spPr>
        <p:txBody>
          <a:bodyPr>
            <a:noAutofit/>
          </a:bodyPr>
          <a:lstStyle/>
          <a:p>
            <a:pPr algn="ctr"/>
            <a:r>
              <a:rPr lang="en-US" sz="8800" dirty="0" smtClean="0"/>
              <a:t>Visual</a:t>
            </a:r>
            <a:endParaRPr lang="en-US" sz="8800" dirty="0"/>
          </a:p>
        </p:txBody>
      </p:sp>
    </p:spTree>
    <p:extLst>
      <p:ext uri="{BB962C8B-B14F-4D97-AF65-F5344CB8AC3E}">
        <p14:creationId xmlns:p14="http://schemas.microsoft.com/office/powerpoint/2010/main" val="9349102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 and Graphic settings</a:t>
            </a:r>
            <a:endParaRPr lang="en-US" dirty="0"/>
          </a:p>
        </p:txBody>
      </p:sp>
      <p:sp>
        <p:nvSpPr>
          <p:cNvPr id="3" name="Content Placeholder 2"/>
          <p:cNvSpPr>
            <a:spLocks noGrp="1"/>
          </p:cNvSpPr>
          <p:nvPr>
            <p:ph idx="1"/>
          </p:nvPr>
        </p:nvSpPr>
        <p:spPr>
          <a:xfrm>
            <a:off x="5029200" y="1600201"/>
            <a:ext cx="7010400" cy="4525966"/>
          </a:xfrm>
        </p:spPr>
        <p:txBody>
          <a:bodyPr>
            <a:normAutofit fontScale="92500" lnSpcReduction="20000"/>
          </a:bodyPr>
          <a:lstStyle/>
          <a:p>
            <a:r>
              <a:rPr lang="en-US" dirty="0" smtClean="0"/>
              <a:t>Though my main focus is system designer, I also want to create a good visual to help me convey my game design ideas to others.</a:t>
            </a:r>
          </a:p>
          <a:p>
            <a:r>
              <a:rPr lang="en-US" dirty="0" smtClean="0"/>
              <a:t>“Stylized</a:t>
            </a:r>
            <a:r>
              <a:rPr lang="en-US" dirty="0"/>
              <a:t>” </a:t>
            </a:r>
            <a:r>
              <a:rPr lang="en-US" dirty="0" smtClean="0"/>
              <a:t>is the main visual objective from the beginning. Project V’ use cel-shade material for characters and weapons.</a:t>
            </a:r>
          </a:p>
          <a:p>
            <a:r>
              <a:rPr lang="en-US" dirty="0" smtClean="0"/>
              <a:t>The reason I choose stylized over realistic is that I can spend less time on texturing while retains good visual quality.</a:t>
            </a:r>
          </a:p>
        </p:txBody>
      </p:sp>
      <p:pic>
        <p:nvPicPr>
          <p:cNvPr id="5122" name="Picture 2" descr="M:\FinalReview\ImagePTS\OutPut\Aston_OV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752600"/>
            <a:ext cx="4253865" cy="3771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50577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M:\FinalReview\ImagePTS\OutPut\Vesper_Po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7027"/>
            <a:ext cx="12161730" cy="684097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85800" y="-8164"/>
            <a:ext cx="9956800" cy="1143000"/>
          </a:xfrm>
        </p:spPr>
        <p:txBody>
          <a:bodyPr/>
          <a:lstStyle/>
          <a:p>
            <a:r>
              <a:rPr lang="en-US" dirty="0" smtClean="0"/>
              <a:t>Characters</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64980216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 Shader</a:t>
            </a:r>
            <a:endParaRPr lang="en-US" dirty="0"/>
          </a:p>
        </p:txBody>
      </p:sp>
      <p:sp>
        <p:nvSpPr>
          <p:cNvPr id="3" name="Content Placeholder 2"/>
          <p:cNvSpPr>
            <a:spLocks noGrp="1"/>
          </p:cNvSpPr>
          <p:nvPr>
            <p:ph idx="1"/>
          </p:nvPr>
        </p:nvSpPr>
        <p:spPr>
          <a:xfrm>
            <a:off x="609600" y="1600203"/>
            <a:ext cx="6172200" cy="4525963"/>
          </a:xfrm>
        </p:spPr>
        <p:txBody>
          <a:bodyPr>
            <a:normAutofit fontScale="92500"/>
          </a:bodyPr>
          <a:lstStyle/>
          <a:p>
            <a:r>
              <a:rPr lang="en-US" dirty="0" smtClean="0"/>
              <a:t>I have created and modify a shader based on Team Fortress 2’s. The shader utilizes one-dimensioned light warping texture.</a:t>
            </a:r>
          </a:p>
          <a:p>
            <a:r>
              <a:rPr lang="en-US" dirty="0" smtClean="0"/>
              <a:t>I have also added some additional features on top of the shader.</a:t>
            </a:r>
          </a:p>
          <a:p>
            <a:r>
              <a:rPr lang="en-US" dirty="0" smtClean="0"/>
              <a:t>The features are </a:t>
            </a:r>
            <a:r>
              <a:rPr lang="en-US" dirty="0"/>
              <a:t>Non Photorealistic </a:t>
            </a:r>
            <a:r>
              <a:rPr lang="en-US" dirty="0" smtClean="0"/>
              <a:t>Rendering effect, </a:t>
            </a:r>
            <a:r>
              <a:rPr lang="en-US" dirty="0"/>
              <a:t>Emission map </a:t>
            </a:r>
            <a:r>
              <a:rPr lang="en-US" dirty="0" smtClean="0"/>
              <a:t>and UV Animation.</a:t>
            </a:r>
          </a:p>
          <a:p>
            <a:endParaRPr lang="en-US" dirty="0"/>
          </a:p>
        </p:txBody>
      </p:sp>
      <p:pic>
        <p:nvPicPr>
          <p:cNvPr id="5" name="Picture 2" descr="M:\FinalReview\ImagePTS\OutPut\toon_Ram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361497"/>
            <a:ext cx="3006763" cy="304255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FinalReview\ImagePTS\OutPut\MissionUV.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0" y="2895600"/>
            <a:ext cx="4841065" cy="382476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M:\FinalReview\ImagePTS\OutPut\aston_SH_Ramp.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V="1">
            <a:off x="6978668" y="3124200"/>
            <a:ext cx="2308225" cy="144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58403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9"/>
            <a:ext cx="11277600" cy="1143000"/>
          </a:xfrm>
        </p:spPr>
        <p:txBody>
          <a:bodyPr>
            <a:normAutofit/>
          </a:bodyPr>
          <a:lstStyle/>
          <a:p>
            <a:r>
              <a:rPr lang="en-US" dirty="0" smtClean="0"/>
              <a:t>Diffuse </a:t>
            </a:r>
            <a:r>
              <a:rPr lang="en-US" dirty="0"/>
              <a:t>light warping </a:t>
            </a:r>
            <a:r>
              <a:rPr lang="en-US" dirty="0" smtClean="0"/>
              <a:t>function (Cel-Shading)</a:t>
            </a:r>
            <a:endParaRPr lang="en-US" dirty="0"/>
          </a:p>
        </p:txBody>
      </p:sp>
      <p:sp>
        <p:nvSpPr>
          <p:cNvPr id="3" name="Content Placeholder 2"/>
          <p:cNvSpPr>
            <a:spLocks noGrp="1"/>
          </p:cNvSpPr>
          <p:nvPr>
            <p:ph idx="1"/>
          </p:nvPr>
        </p:nvSpPr>
        <p:spPr>
          <a:xfrm>
            <a:off x="838200" y="1600203"/>
            <a:ext cx="4724400" cy="4525963"/>
          </a:xfrm>
        </p:spPr>
        <p:txBody>
          <a:bodyPr>
            <a:normAutofit fontScale="92500" lnSpcReduction="20000"/>
          </a:bodyPr>
          <a:lstStyle/>
          <a:p>
            <a:r>
              <a:rPr lang="en-US" dirty="0" smtClean="0"/>
              <a:t>The TF2 shader is based on a Half-Lambert material where the darker side will not turn completely black.</a:t>
            </a:r>
          </a:p>
          <a:p>
            <a:r>
              <a:rPr lang="en-US" dirty="0" smtClean="0"/>
              <a:t>Then, it creates </a:t>
            </a:r>
            <a:r>
              <a:rPr lang="en-US" dirty="0"/>
              <a:t>Cel-Shading properties by multiplying a color ramp </a:t>
            </a:r>
            <a:r>
              <a:rPr lang="en-US" dirty="0" smtClean="0"/>
              <a:t>texture.</a:t>
            </a:r>
          </a:p>
          <a:p>
            <a:r>
              <a:rPr lang="en-US" dirty="0" smtClean="0"/>
              <a:t>By manipulate the ramp, I can define colors of light </a:t>
            </a:r>
            <a:r>
              <a:rPr lang="en-US" dirty="0"/>
              <a:t>and shade </a:t>
            </a:r>
            <a:r>
              <a:rPr lang="en-US" dirty="0" smtClean="0"/>
              <a:t>of the object.</a:t>
            </a:r>
            <a:endParaRPr lang="en-US" dirty="0"/>
          </a:p>
          <a:p>
            <a:endParaRPr lang="en-US" dirty="0"/>
          </a:p>
        </p:txBody>
      </p:sp>
      <p:pic>
        <p:nvPicPr>
          <p:cNvPr id="21507" name="Picture 3" descr="M:\FinalReview\ImagePTS\OutPut\toon_Ram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219202"/>
            <a:ext cx="2819400" cy="2852964"/>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M:\FinalReview\ImagePTS\OutPut\toon_Ram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1" y="3739246"/>
            <a:ext cx="3006763" cy="30425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56587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Non Photorealistic Rendering</a:t>
            </a:r>
            <a:endParaRPr lang="en-US" dirty="0"/>
          </a:p>
        </p:txBody>
      </p:sp>
      <p:sp>
        <p:nvSpPr>
          <p:cNvPr id="3" name="Content Placeholder 2"/>
          <p:cNvSpPr>
            <a:spLocks noGrp="1"/>
          </p:cNvSpPr>
          <p:nvPr>
            <p:ph idx="1"/>
          </p:nvPr>
        </p:nvSpPr>
        <p:spPr>
          <a:xfrm>
            <a:off x="914400" y="1600203"/>
            <a:ext cx="4038600" cy="4525963"/>
          </a:xfrm>
        </p:spPr>
        <p:txBody>
          <a:bodyPr>
            <a:normAutofit fontScale="77500" lnSpcReduction="20000"/>
          </a:bodyPr>
          <a:lstStyle/>
          <a:p>
            <a:r>
              <a:rPr lang="en-US" dirty="0" smtClean="0"/>
              <a:t>One of the unique feature I have put into V’ shader is Non </a:t>
            </a:r>
            <a:r>
              <a:rPr lang="en-US" dirty="0"/>
              <a:t>Photorealistic Rendering or </a:t>
            </a:r>
            <a:r>
              <a:rPr lang="en-US" dirty="0" smtClean="0"/>
              <a:t>NPR effect.</a:t>
            </a:r>
            <a:endParaRPr lang="en-US" dirty="0"/>
          </a:p>
          <a:p>
            <a:r>
              <a:rPr lang="en-US" dirty="0" smtClean="0"/>
              <a:t>The NPR effect is </a:t>
            </a:r>
            <a:r>
              <a:rPr lang="en-US" dirty="0" smtClean="0"/>
              <a:t>a rendering </a:t>
            </a:r>
            <a:r>
              <a:rPr lang="en-US" dirty="0" smtClean="0"/>
              <a:t>method that </a:t>
            </a:r>
            <a:r>
              <a:rPr lang="en-US" dirty="0" smtClean="0"/>
              <a:t>is not defined by regular lighting logic.</a:t>
            </a:r>
          </a:p>
          <a:p>
            <a:r>
              <a:rPr lang="en-US" dirty="0" smtClean="0"/>
              <a:t>The NPR effect </a:t>
            </a:r>
            <a:r>
              <a:rPr lang="en-US" dirty="0" smtClean="0"/>
              <a:t>for my </a:t>
            </a:r>
            <a:r>
              <a:rPr lang="en-US" dirty="0" smtClean="0"/>
              <a:t>game </a:t>
            </a:r>
            <a:r>
              <a:rPr lang="en-US" dirty="0" smtClean="0"/>
              <a:t>characters </a:t>
            </a:r>
            <a:r>
              <a:rPr lang="en-US" dirty="0" smtClean="0"/>
              <a:t>is rim lighting. The rim light appears on the edge of object depended on camera viewing angle.</a:t>
            </a:r>
            <a:endParaRPr lang="en-US" dirty="0"/>
          </a:p>
        </p:txBody>
      </p:sp>
      <p:pic>
        <p:nvPicPr>
          <p:cNvPr id="22530" name="Picture 2" descr="M:\FinalReview\ImagePTS\OutPut\NPR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9800" y="4054714"/>
            <a:ext cx="5827992" cy="2708604"/>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M:\FinalReview\ImagePTS\OutPut\NPR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284658"/>
            <a:ext cx="5827992" cy="2708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149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Emission map &amp; UV </a:t>
            </a:r>
            <a:r>
              <a:rPr lang="en-US" dirty="0"/>
              <a:t>Animations</a:t>
            </a:r>
          </a:p>
        </p:txBody>
      </p:sp>
      <p:sp>
        <p:nvSpPr>
          <p:cNvPr id="3" name="Content Placeholder 2"/>
          <p:cNvSpPr>
            <a:spLocks noGrp="1"/>
          </p:cNvSpPr>
          <p:nvPr>
            <p:ph idx="1"/>
          </p:nvPr>
        </p:nvSpPr>
        <p:spPr>
          <a:xfrm>
            <a:off x="990600" y="1600203"/>
            <a:ext cx="4419600" cy="4525963"/>
          </a:xfrm>
        </p:spPr>
        <p:txBody>
          <a:bodyPr>
            <a:normAutofit fontScale="77500" lnSpcReduction="20000"/>
          </a:bodyPr>
          <a:lstStyle/>
          <a:p>
            <a:r>
              <a:rPr lang="en-US" dirty="0" smtClean="0"/>
              <a:t>Beside NPR effect, </a:t>
            </a:r>
            <a:r>
              <a:rPr lang="en-US" dirty="0" smtClean="0"/>
              <a:t>I have </a:t>
            </a:r>
            <a:r>
              <a:rPr lang="en-US" dirty="0" smtClean="0"/>
              <a:t>also added emissive property to the character shader</a:t>
            </a:r>
            <a:r>
              <a:rPr lang="en-US" dirty="0" smtClean="0"/>
              <a:t>. The material will emit light and light emitting surface will not be affect by shadow.</a:t>
            </a:r>
            <a:endParaRPr lang="en-US" dirty="0" smtClean="0"/>
          </a:p>
          <a:p>
            <a:r>
              <a:rPr lang="en-US" dirty="0" smtClean="0"/>
              <a:t>The emissive uses marking texture which its UV can be moved via scripting. I can create UV animation by having script move the UV </a:t>
            </a:r>
            <a:r>
              <a:rPr lang="en-US" dirty="0" smtClean="0"/>
              <a:t>offset at the runtime.</a:t>
            </a:r>
            <a:endParaRPr lang="en-US" dirty="0"/>
          </a:p>
        </p:txBody>
      </p:sp>
      <p:pic>
        <p:nvPicPr>
          <p:cNvPr id="23554" name="Picture 2" descr="M:\FinalReview\ImagePTS\OutPut\MissionU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142" y="1634375"/>
            <a:ext cx="4841065" cy="38247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99144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Post-rendering effects</a:t>
            </a:r>
            <a:endParaRPr lang="en-US" dirty="0"/>
          </a:p>
        </p:txBody>
      </p:sp>
      <p:sp>
        <p:nvSpPr>
          <p:cNvPr id="3" name="Content Placeholder 2"/>
          <p:cNvSpPr>
            <a:spLocks noGrp="1"/>
          </p:cNvSpPr>
          <p:nvPr>
            <p:ph idx="1"/>
          </p:nvPr>
        </p:nvSpPr>
        <p:spPr>
          <a:xfrm>
            <a:off x="609600" y="1600203"/>
            <a:ext cx="5029200" cy="4525963"/>
          </a:xfrm>
        </p:spPr>
        <p:txBody>
          <a:bodyPr>
            <a:normAutofit lnSpcReduction="10000"/>
          </a:bodyPr>
          <a:lstStyle/>
          <a:p>
            <a:r>
              <a:rPr lang="en-US" dirty="0"/>
              <a:t>High Dynamic Rendering has been enabled in-game. HDR and bloom filter effect combined together to create good visual for the game</a:t>
            </a:r>
            <a:r>
              <a:rPr lang="en-US" dirty="0" smtClean="0"/>
              <a:t>.</a:t>
            </a:r>
          </a:p>
          <a:p>
            <a:r>
              <a:rPr lang="en-US" dirty="0" smtClean="0"/>
              <a:t>The game offers Anti </a:t>
            </a:r>
            <a:r>
              <a:rPr lang="en-US" dirty="0"/>
              <a:t>Aliasing </a:t>
            </a:r>
            <a:r>
              <a:rPr lang="en-US" dirty="0" smtClean="0"/>
              <a:t>which can be turn off or on depended on player’s choice.</a:t>
            </a:r>
            <a:endParaRPr lang="en-US" dirty="0"/>
          </a:p>
          <a:p>
            <a:endParaRPr lang="en-US" dirty="0"/>
          </a:p>
        </p:txBody>
      </p:sp>
      <p:pic>
        <p:nvPicPr>
          <p:cNvPr id="11266" name="Picture 2" descr="M:\FinalReview\ImagePTS\OutPut\HD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1676400"/>
            <a:ext cx="6337803" cy="3636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684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Autobiography</a:t>
            </a:r>
            <a:br>
              <a:rPr lang="en-US" dirty="0"/>
            </a:br>
            <a:endParaRPr lang="en-US" dirty="0"/>
          </a:p>
        </p:txBody>
      </p:sp>
      <p:sp>
        <p:nvSpPr>
          <p:cNvPr id="3" name="Content Placeholder 2"/>
          <p:cNvSpPr>
            <a:spLocks noGrp="1"/>
          </p:cNvSpPr>
          <p:nvPr>
            <p:ph idx="1"/>
          </p:nvPr>
        </p:nvSpPr>
        <p:spPr/>
        <p:txBody>
          <a:bodyPr>
            <a:normAutofit/>
          </a:bodyPr>
          <a:lstStyle/>
          <a:p>
            <a:pPr marL="585216" lvl="1" indent="0">
              <a:buNone/>
            </a:pPr>
            <a:r>
              <a:rPr lang="en-US" dirty="0"/>
              <a:t>I am a game designer who focuses on system and level design. I have a bachelor degree in 3D Animation from Rangsit University in Thailand. I am currently a graduate student in Game Design Department of the Academy of Art University. </a:t>
            </a:r>
          </a:p>
          <a:p>
            <a:pPr marL="585216" lvl="1" indent="0">
              <a:buNone/>
            </a:pPr>
            <a:r>
              <a:rPr lang="en-US" dirty="0"/>
              <a:t>I have knowledge in a variety of different professions. I am capable to do drawing, character modeling, character rigging, character animation and 2D art animation. My goal during studying in the AAU is to learn every aspect that are needed in order to create a game by a single individual.</a:t>
            </a:r>
          </a:p>
          <a:p>
            <a:endParaRPr lang="en-US" dirty="0"/>
          </a:p>
        </p:txBody>
      </p:sp>
    </p:spTree>
    <p:extLst>
      <p:ext uri="{BB962C8B-B14F-4D97-AF65-F5344CB8AC3E}">
        <p14:creationId xmlns:p14="http://schemas.microsoft.com/office/powerpoint/2010/main" val="35753185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&amp; Combat Scripting</a:t>
            </a:r>
          </a:p>
        </p:txBody>
      </p:sp>
      <p:sp>
        <p:nvSpPr>
          <p:cNvPr id="3" name="Content Placeholder 2"/>
          <p:cNvSpPr>
            <a:spLocks noGrp="1"/>
          </p:cNvSpPr>
          <p:nvPr>
            <p:ph idx="1"/>
          </p:nvPr>
        </p:nvSpPr>
        <p:spPr>
          <a:xfrm>
            <a:off x="609600" y="1600201"/>
            <a:ext cx="5943600" cy="4525966"/>
          </a:xfrm>
        </p:spPr>
        <p:txBody>
          <a:bodyPr>
            <a:normAutofit lnSpcReduction="10000"/>
          </a:bodyPr>
          <a:lstStyle/>
          <a:p>
            <a:r>
              <a:rPr lang="en-US" dirty="0" smtClean="0"/>
              <a:t>The reason that I chose to develop game scripting before art asset is that I will know what I need for this game.</a:t>
            </a:r>
          </a:p>
          <a:p>
            <a:r>
              <a:rPr lang="en-US" dirty="0" smtClean="0"/>
              <a:t>It also created working pipelines that compatible with my game engine.</a:t>
            </a:r>
          </a:p>
          <a:p>
            <a:r>
              <a:rPr lang="en-US" dirty="0" smtClean="0"/>
              <a:t>Thus, it helps my art assets require less adjustment before import into Game Engine.</a:t>
            </a:r>
            <a:endParaRPr lang="en-US" dirty="0"/>
          </a:p>
        </p:txBody>
      </p:sp>
      <p:pic>
        <p:nvPicPr>
          <p:cNvPr id="7170" name="Picture 2" descr="M:\Project_Vdash\Journal\Sep\character Comparis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199" y="1600200"/>
            <a:ext cx="5566949" cy="37417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2756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95600"/>
            <a:ext cx="9956800" cy="1143000"/>
          </a:xfrm>
        </p:spPr>
        <p:txBody>
          <a:bodyPr>
            <a:noAutofit/>
          </a:bodyPr>
          <a:lstStyle/>
          <a:p>
            <a:pPr algn="ctr"/>
            <a:r>
              <a:rPr lang="en-US" sz="8800" dirty="0" smtClean="0"/>
              <a:t>Development</a:t>
            </a:r>
            <a:endParaRPr lang="en-US" sz="8800" dirty="0"/>
          </a:p>
        </p:txBody>
      </p:sp>
    </p:spTree>
    <p:extLst>
      <p:ext uri="{BB962C8B-B14F-4D97-AF65-F5344CB8AC3E}">
        <p14:creationId xmlns:p14="http://schemas.microsoft.com/office/powerpoint/2010/main" val="8138278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Place Holders</a:t>
            </a:r>
            <a:endParaRPr lang="en-US" dirty="0"/>
          </a:p>
        </p:txBody>
      </p:sp>
      <p:sp>
        <p:nvSpPr>
          <p:cNvPr id="3" name="Content Placeholder 2"/>
          <p:cNvSpPr>
            <a:spLocks noGrp="1"/>
          </p:cNvSpPr>
          <p:nvPr>
            <p:ph idx="1"/>
          </p:nvPr>
        </p:nvSpPr>
        <p:spPr>
          <a:xfrm>
            <a:off x="609600" y="1600203"/>
            <a:ext cx="7315200" cy="4525963"/>
          </a:xfrm>
        </p:spPr>
        <p:txBody>
          <a:bodyPr>
            <a:normAutofit/>
          </a:bodyPr>
          <a:lstStyle/>
          <a:p>
            <a:r>
              <a:rPr lang="en-US" dirty="0" smtClean="0"/>
              <a:t>There is a character model used in this game before the current ones are completed.</a:t>
            </a:r>
          </a:p>
          <a:p>
            <a:r>
              <a:rPr lang="en-US" dirty="0" smtClean="0"/>
              <a:t>By using this place holder character, I can easily swap the character model when I needed to. (Control and Animation script was already developed so I have no need to set up any new animation controller)</a:t>
            </a:r>
            <a:endParaRPr lang="en-US" dirty="0"/>
          </a:p>
        </p:txBody>
      </p:sp>
      <p:pic>
        <p:nvPicPr>
          <p:cNvPr id="8194" name="Picture 2" descr="M:\Project_Vdash\Journal\Feb\3rdcontroller.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29600" y="609600"/>
            <a:ext cx="3206666" cy="6162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24700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Spring show demo</a:t>
            </a:r>
            <a:endParaRPr lang="en-US" dirty="0"/>
          </a:p>
        </p:txBody>
      </p:sp>
      <p:sp>
        <p:nvSpPr>
          <p:cNvPr id="3" name="Content Placeholder 2"/>
          <p:cNvSpPr>
            <a:spLocks noGrp="1"/>
          </p:cNvSpPr>
          <p:nvPr>
            <p:ph idx="1"/>
          </p:nvPr>
        </p:nvSpPr>
        <p:spPr>
          <a:xfrm>
            <a:off x="609600" y="1600203"/>
            <a:ext cx="9956800" cy="1904997"/>
          </a:xfrm>
        </p:spPr>
        <p:txBody>
          <a:bodyPr>
            <a:normAutofit fontScale="92500" lnSpcReduction="20000"/>
          </a:bodyPr>
          <a:lstStyle/>
          <a:p>
            <a:r>
              <a:rPr lang="en-US" dirty="0" smtClean="0"/>
              <a:t>During April, the basic shoot and melee combat system had been develop. I decided to create a game demo and submit to the 2013 Spring Show.</a:t>
            </a:r>
          </a:p>
          <a:p>
            <a:r>
              <a:rPr lang="en-US" dirty="0" smtClean="0"/>
              <a:t>The first playable version uses prototype controller and has one tutorial level with time attack feature.</a:t>
            </a:r>
            <a:endParaRPr lang="en-US" dirty="0"/>
          </a:p>
        </p:txBody>
      </p:sp>
      <p:pic>
        <p:nvPicPr>
          <p:cNvPr id="9218" name="Picture 2" descr="M:\FinalReview\ImagePTS\OutPut\springshow_Dem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3476625"/>
            <a:ext cx="5943600" cy="3343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3819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95600"/>
            <a:ext cx="9956800" cy="1143000"/>
          </a:xfrm>
        </p:spPr>
        <p:txBody>
          <a:bodyPr>
            <a:noAutofit/>
          </a:bodyPr>
          <a:lstStyle/>
          <a:p>
            <a:pPr algn="ctr"/>
            <a:r>
              <a:rPr lang="en-US" sz="8800" dirty="0" smtClean="0"/>
              <a:t>Characters</a:t>
            </a:r>
            <a:endParaRPr lang="en-US" sz="8800" dirty="0"/>
          </a:p>
        </p:txBody>
      </p:sp>
    </p:spTree>
    <p:extLst>
      <p:ext uri="{BB962C8B-B14F-4D97-AF65-F5344CB8AC3E}">
        <p14:creationId xmlns:p14="http://schemas.microsoft.com/office/powerpoint/2010/main" val="84324305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Character summary</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2801987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Aston</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M:\FinalReview\ImagePTS\OutPut\Aston_Po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6200" y="1314453"/>
            <a:ext cx="9855200" cy="5543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38540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715000" y="990603"/>
            <a:ext cx="4495800" cy="5135563"/>
          </a:xfrm>
        </p:spPr>
        <p:txBody>
          <a:bodyPr>
            <a:normAutofit fontScale="92500"/>
          </a:bodyPr>
          <a:lstStyle/>
          <a:p>
            <a:r>
              <a:rPr lang="en-US" dirty="0" smtClean="0"/>
              <a:t>Name: Aston</a:t>
            </a:r>
          </a:p>
          <a:p>
            <a:r>
              <a:rPr lang="en-US" dirty="0" smtClean="0"/>
              <a:t>Occupation: Mercenary</a:t>
            </a:r>
          </a:p>
          <a:p>
            <a:r>
              <a:rPr lang="en-US" dirty="0" smtClean="0"/>
              <a:t>Fighting Style: Run &amp; Gun / Crowd Control</a:t>
            </a:r>
          </a:p>
          <a:p>
            <a:r>
              <a:rPr lang="en-US" dirty="0" smtClean="0"/>
              <a:t>Profile: A Mercenary commissioned to a certain company to test their Advanced Combat Armor. He is tasked to look after Vesper.</a:t>
            </a:r>
          </a:p>
        </p:txBody>
      </p:sp>
      <p:pic>
        <p:nvPicPr>
          <p:cNvPr id="4098" name="Picture 2" descr="M:\2012 Port\Thesis\pt02-hi.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0" y="838201"/>
            <a:ext cx="3873907" cy="489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32731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715000" y="990603"/>
            <a:ext cx="4495800" cy="5135563"/>
          </a:xfrm>
        </p:spPr>
        <p:txBody>
          <a:bodyPr>
            <a:normAutofit fontScale="77500" lnSpcReduction="20000"/>
          </a:bodyPr>
          <a:lstStyle/>
          <a:p>
            <a:r>
              <a:rPr lang="en-US" dirty="0" smtClean="0"/>
              <a:t>ACS Suit: White Horseman</a:t>
            </a:r>
          </a:p>
          <a:p>
            <a:pPr lvl="1"/>
            <a:r>
              <a:rPr lang="en-US" dirty="0" smtClean="0"/>
              <a:t>Utilized Micro Fusion Reactor “Mini-Tokamak”</a:t>
            </a:r>
          </a:p>
          <a:p>
            <a:pPr lvl="1"/>
            <a:r>
              <a:rPr lang="en-US" dirty="0" smtClean="0"/>
              <a:t>Featured numerous Plasma Thrusters and Plasma Discharger</a:t>
            </a:r>
          </a:p>
          <a:p>
            <a:pPr lvl="1"/>
            <a:r>
              <a:rPr lang="en-US" dirty="0" smtClean="0"/>
              <a:t>Allow user to quickly navigate and complete demolition tasks through out a war zone</a:t>
            </a:r>
          </a:p>
          <a:p>
            <a:r>
              <a:rPr lang="en-US" dirty="0" smtClean="0"/>
              <a:t>Weapon: G36 Accelerated Kit (ACK)</a:t>
            </a:r>
          </a:p>
          <a:p>
            <a:pPr lvl="1"/>
            <a:r>
              <a:rPr lang="en-US" dirty="0" smtClean="0"/>
              <a:t>By utilized energy provided from ACS suit, it can </a:t>
            </a:r>
            <a:r>
              <a:rPr lang="en-US" dirty="0"/>
              <a:t>shoot 5 successive </a:t>
            </a:r>
            <a:r>
              <a:rPr lang="en-US" dirty="0" smtClean="0"/>
              <a:t>bullets before the recoil affect the gun.</a:t>
            </a:r>
          </a:p>
          <a:p>
            <a:pPr lvl="1"/>
            <a:r>
              <a:rPr lang="en-US" dirty="0" smtClean="0"/>
              <a:t>It also has regular full auto mode.</a:t>
            </a:r>
          </a:p>
        </p:txBody>
      </p:sp>
      <p:pic>
        <p:nvPicPr>
          <p:cNvPr id="54274" name="Picture 2" descr="M:\FinalReview\ImagePTS\OutPut\Aston_Weapons.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990600"/>
            <a:ext cx="4876801" cy="487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628402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Vesper</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M:\FinalReview\ImagePTS\OutPut\Vesper_Pos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00" y="914400"/>
            <a:ext cx="10617200" cy="597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36271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Resume</a:t>
            </a:r>
          </a:p>
        </p:txBody>
      </p:sp>
      <p:sp>
        <p:nvSpPr>
          <p:cNvPr id="3" name="Content Placeholder 2"/>
          <p:cNvSpPr>
            <a:spLocks noGrp="1"/>
          </p:cNvSpPr>
          <p:nvPr>
            <p:ph idx="1"/>
          </p:nvPr>
        </p:nvSpPr>
        <p:spPr>
          <a:xfrm>
            <a:off x="1981200" y="1219203"/>
            <a:ext cx="7467600" cy="4906963"/>
          </a:xfrm>
        </p:spPr>
        <p:txBody>
          <a:bodyPr>
            <a:normAutofit fontScale="47500" lnSpcReduction="20000"/>
          </a:bodyPr>
          <a:lstStyle/>
          <a:p>
            <a:r>
              <a:rPr lang="en-US" b="1" u="sng" dirty="0"/>
              <a:t>Profile</a:t>
            </a:r>
            <a:endParaRPr lang="en-US" dirty="0"/>
          </a:p>
          <a:p>
            <a:pPr lvl="1"/>
            <a:r>
              <a:rPr lang="en-US" dirty="0"/>
              <a:t>Dedicated, results-driven and innovative individual focused on making ideas into playable solutions within given time and resources in addition to maximizing the creativity of the result. Possess a variety of fields of skills which ensure effective communication with team members.</a:t>
            </a:r>
          </a:p>
          <a:p>
            <a:r>
              <a:rPr lang="en-US" b="1" u="sng" dirty="0"/>
              <a:t>Video Game Projects</a:t>
            </a:r>
            <a:endParaRPr lang="en-US" dirty="0"/>
          </a:p>
          <a:p>
            <a:pPr lvl="1"/>
            <a:r>
              <a:rPr lang="en-US" b="1" dirty="0"/>
              <a:t>V Dasher </a:t>
            </a:r>
            <a:r>
              <a:rPr lang="en-US" dirty="0"/>
              <a:t>(2013-14) – Third Person Shooter – Game director / System &amp; Level Designer/ Programmer / Character Modeler / Animator</a:t>
            </a:r>
          </a:p>
          <a:p>
            <a:pPr lvl="1"/>
            <a:r>
              <a:rPr lang="en-US" b="1" dirty="0"/>
              <a:t>Penguin in the Lab </a:t>
            </a:r>
            <a:r>
              <a:rPr lang="en-US" dirty="0"/>
              <a:t>(2013) –Windows Apps shooter game – System &amp; Level Designer / 2D Artist / Character Designer</a:t>
            </a:r>
          </a:p>
          <a:p>
            <a:pPr lvl="1"/>
            <a:r>
              <a:rPr lang="en-US" b="1" dirty="0"/>
              <a:t>The Elusia </a:t>
            </a:r>
            <a:r>
              <a:rPr lang="en-US" dirty="0"/>
              <a:t>(2012) – Side-scrolling – Technical Artist / Character &amp; Monster Modeler / Animator</a:t>
            </a:r>
          </a:p>
          <a:p>
            <a:pPr lvl="1"/>
            <a:r>
              <a:rPr lang="en-US" b="1" dirty="0"/>
              <a:t>Over the Dam &amp; The Crossing </a:t>
            </a:r>
            <a:r>
              <a:rPr lang="en-US" dirty="0"/>
              <a:t>(2012) – FPS game levels – Level Designer</a:t>
            </a:r>
          </a:p>
          <a:p>
            <a:pPr lvl="1"/>
            <a:r>
              <a:rPr lang="en-US" b="1" dirty="0"/>
              <a:t>Penguin’s Day</a:t>
            </a:r>
            <a:r>
              <a:rPr lang="en-US" dirty="0"/>
              <a:t> (2011) – Side-scrolling – System &amp; Level Designer / Programmer / 2D Artist</a:t>
            </a:r>
          </a:p>
          <a:p>
            <a:endParaRPr lang="en-US" b="1" u="sng" dirty="0" smtClean="0"/>
          </a:p>
          <a:p>
            <a:r>
              <a:rPr lang="en-US" b="1" u="sng" dirty="0" smtClean="0"/>
              <a:t>Software</a:t>
            </a:r>
            <a:endParaRPr lang="en-US" dirty="0"/>
          </a:p>
          <a:p>
            <a:pPr lvl="1"/>
            <a:r>
              <a:rPr lang="en-US" b="1" dirty="0"/>
              <a:t>Game Engines:</a:t>
            </a:r>
            <a:r>
              <a:rPr lang="en-US" dirty="0"/>
              <a:t> Unity and Unreal Development Kit</a:t>
            </a:r>
          </a:p>
          <a:p>
            <a:pPr lvl="1"/>
            <a:r>
              <a:rPr lang="en-US" b="1" dirty="0"/>
              <a:t>3D Applications: </a:t>
            </a:r>
            <a:r>
              <a:rPr lang="en-US" dirty="0"/>
              <a:t>Autodesk Maya, Autodesk Mudbox and Zbrush</a:t>
            </a:r>
          </a:p>
          <a:p>
            <a:pPr lvl="1"/>
            <a:r>
              <a:rPr lang="en-US" b="1" dirty="0"/>
              <a:t>2D Applications: </a:t>
            </a:r>
            <a:r>
              <a:rPr lang="en-US" dirty="0"/>
              <a:t>Adobe Photoshop and Flash</a:t>
            </a:r>
          </a:p>
          <a:p>
            <a:pPr lvl="1"/>
            <a:r>
              <a:rPr lang="en-US" b="1" dirty="0"/>
              <a:t>Revision Control Software</a:t>
            </a:r>
            <a:r>
              <a:rPr lang="en-US" dirty="0"/>
              <a:t>: Perforce</a:t>
            </a:r>
          </a:p>
          <a:p>
            <a:pPr lvl="1"/>
            <a:r>
              <a:rPr lang="en-US" b="1" dirty="0"/>
              <a:t>Other Application: </a:t>
            </a:r>
            <a:r>
              <a:rPr lang="en-US" dirty="0"/>
              <a:t>Apple</a:t>
            </a:r>
            <a:r>
              <a:rPr lang="en-US" b="1" dirty="0"/>
              <a:t> </a:t>
            </a:r>
            <a:r>
              <a:rPr lang="en-US" dirty="0"/>
              <a:t>Logic Pro</a:t>
            </a:r>
          </a:p>
          <a:p>
            <a:pPr lvl="1"/>
            <a:r>
              <a:rPr lang="en-US" dirty="0"/>
              <a:t> </a:t>
            </a:r>
          </a:p>
          <a:p>
            <a:r>
              <a:rPr lang="en-US" b="1" u="sng" dirty="0"/>
              <a:t>Education</a:t>
            </a:r>
            <a:endParaRPr lang="en-US" dirty="0"/>
          </a:p>
          <a:p>
            <a:pPr lvl="1"/>
            <a:r>
              <a:rPr lang="en-US" b="1" dirty="0"/>
              <a:t>Academy of Art University </a:t>
            </a:r>
            <a:r>
              <a:rPr lang="en-US" dirty="0"/>
              <a:t>– Game Design</a:t>
            </a:r>
            <a:r>
              <a:rPr lang="en-US" b="1" dirty="0"/>
              <a:t> </a:t>
            </a:r>
            <a:r>
              <a:rPr lang="en-US" dirty="0"/>
              <a:t>(Graduate, </a:t>
            </a:r>
            <a:r>
              <a:rPr lang="en-US" u="sng" dirty="0"/>
              <a:t>Major in Game Design</a:t>
            </a:r>
            <a:r>
              <a:rPr lang="en-US" dirty="0"/>
              <a:t>), 2011- Present</a:t>
            </a:r>
          </a:p>
          <a:p>
            <a:pPr lvl="1"/>
            <a:r>
              <a:rPr lang="en-US" b="1" dirty="0"/>
              <a:t>Rangsit University </a:t>
            </a:r>
            <a:r>
              <a:rPr lang="en-US" dirty="0"/>
              <a:t>- Digital Art Department (Undergraduate, </a:t>
            </a:r>
            <a:r>
              <a:rPr lang="en-US" u="sng" dirty="0"/>
              <a:t>Major in 3D Animation</a:t>
            </a:r>
            <a:r>
              <a:rPr lang="en-US" dirty="0"/>
              <a:t>), 2005-2009</a:t>
            </a:r>
          </a:p>
          <a:p>
            <a:r>
              <a:rPr lang="en-US" b="1" u="sng" dirty="0" smtClean="0"/>
              <a:t>Notable Achievement</a:t>
            </a:r>
          </a:p>
          <a:p>
            <a:pPr lvl="1"/>
            <a:r>
              <a:rPr lang="en-US" dirty="0"/>
              <a:t>Featured , Academy of Art Spring Show </a:t>
            </a:r>
            <a:r>
              <a:rPr lang="en-US" dirty="0" smtClean="0"/>
              <a:t>2013</a:t>
            </a:r>
            <a:endParaRPr lang="en-US" b="1" u="sng" dirty="0" smtClean="0"/>
          </a:p>
          <a:p>
            <a:endParaRPr lang="en-US" dirty="0"/>
          </a:p>
        </p:txBody>
      </p:sp>
    </p:spTree>
    <p:extLst>
      <p:ext uri="{BB962C8B-B14F-4D97-AF65-F5344CB8AC3E}">
        <p14:creationId xmlns:p14="http://schemas.microsoft.com/office/powerpoint/2010/main" val="18884767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715000" y="990603"/>
            <a:ext cx="4495800" cy="5135563"/>
          </a:xfrm>
        </p:spPr>
        <p:txBody>
          <a:bodyPr>
            <a:normAutofit fontScale="92500"/>
          </a:bodyPr>
          <a:lstStyle/>
          <a:p>
            <a:r>
              <a:rPr lang="en-US" dirty="0" smtClean="0"/>
              <a:t>Name: Vesper</a:t>
            </a:r>
          </a:p>
          <a:p>
            <a:r>
              <a:rPr lang="en-US" dirty="0" smtClean="0"/>
              <a:t>Occupation: </a:t>
            </a:r>
            <a:r>
              <a:rPr lang="en-US" dirty="0"/>
              <a:t>N</a:t>
            </a:r>
            <a:r>
              <a:rPr lang="en-US" dirty="0" smtClean="0"/>
              <a:t>eet</a:t>
            </a:r>
          </a:p>
          <a:p>
            <a:r>
              <a:rPr lang="en-US" dirty="0" smtClean="0"/>
              <a:t>Fighting Style: Close Combat</a:t>
            </a:r>
          </a:p>
          <a:p>
            <a:r>
              <a:rPr lang="en-US" dirty="0" smtClean="0"/>
              <a:t>Profile: An Experimental Android created by the same company Aston working for. She often sneak out from facility to shopping with she is bored of the Internet.</a:t>
            </a:r>
          </a:p>
        </p:txBody>
      </p:sp>
      <p:pic>
        <p:nvPicPr>
          <p:cNvPr id="5122" name="Picture 2" descr="D:\CG work\Project V\v_shee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143004"/>
            <a:ext cx="4183273" cy="482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9010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5715000" y="990603"/>
            <a:ext cx="4495800" cy="5135563"/>
          </a:xfrm>
        </p:spPr>
        <p:txBody>
          <a:bodyPr>
            <a:normAutofit fontScale="77500" lnSpcReduction="20000"/>
          </a:bodyPr>
          <a:lstStyle/>
          <a:p>
            <a:r>
              <a:rPr lang="en-US" dirty="0" smtClean="0"/>
              <a:t>Mass Accelerator Unit</a:t>
            </a:r>
          </a:p>
          <a:p>
            <a:pPr lvl="1"/>
            <a:r>
              <a:rPr lang="en-US" dirty="0" smtClean="0"/>
              <a:t>A Classified unit that allow her to increase or decrease object mass.</a:t>
            </a:r>
          </a:p>
          <a:p>
            <a:pPr lvl="1"/>
            <a:r>
              <a:rPr lang="en-US" dirty="0" smtClean="0"/>
              <a:t>She can use it to make her body lighter and faster.</a:t>
            </a:r>
          </a:p>
          <a:p>
            <a:pPr lvl="1"/>
            <a:r>
              <a:rPr lang="en-US" dirty="0" smtClean="0"/>
              <a:t>Usually, she makes her steel arm and shin guard to be heavy enough to break bones.</a:t>
            </a:r>
          </a:p>
          <a:p>
            <a:r>
              <a:rPr lang="en-US" dirty="0" smtClean="0"/>
              <a:t>Weapon: Rossi Shotgun</a:t>
            </a:r>
          </a:p>
          <a:p>
            <a:pPr lvl="1"/>
            <a:r>
              <a:rPr lang="en-US" dirty="0" smtClean="0"/>
              <a:t>A Semi-Auto shotgun. It use lever-action to cock or unload shells.</a:t>
            </a:r>
          </a:p>
          <a:p>
            <a:r>
              <a:rPr lang="en-US" dirty="0"/>
              <a:t>Weapon: </a:t>
            </a:r>
            <a:r>
              <a:rPr lang="en-US" dirty="0" smtClean="0"/>
              <a:t>Electric Kunai</a:t>
            </a:r>
            <a:endParaRPr lang="en-US" dirty="0"/>
          </a:p>
          <a:p>
            <a:pPr lvl="1"/>
            <a:r>
              <a:rPr lang="en-US" dirty="0" smtClean="0"/>
              <a:t>An electrified short dagger. Capable of overloading enemy drone circuit system</a:t>
            </a:r>
            <a:endParaRPr lang="en-US" dirty="0"/>
          </a:p>
          <a:p>
            <a:pPr lvl="1"/>
            <a:endParaRPr lang="en-US" dirty="0" smtClean="0"/>
          </a:p>
        </p:txBody>
      </p:sp>
      <p:pic>
        <p:nvPicPr>
          <p:cNvPr id="55298" name="Picture 2" descr="M:\FinalReview\ImagePTS\OutPut\Vesper_Weap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50018"/>
            <a:ext cx="5105400" cy="49518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42180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Enemy AI (Gunner</a:t>
            </a:r>
            <a:r>
              <a:rPr lang="en-US" dirty="0" smtClean="0"/>
              <a:t>)</a:t>
            </a:r>
            <a:endParaRPr lang="en-US" dirty="0"/>
          </a:p>
        </p:txBody>
      </p:sp>
      <p:sp>
        <p:nvSpPr>
          <p:cNvPr id="3" name="Content Placeholder 2"/>
          <p:cNvSpPr>
            <a:spLocks noGrp="1"/>
          </p:cNvSpPr>
          <p:nvPr>
            <p:ph idx="1"/>
          </p:nvPr>
        </p:nvSpPr>
        <p:spPr>
          <a:xfrm>
            <a:off x="762000" y="1600203"/>
            <a:ext cx="6019800" cy="4525963"/>
          </a:xfrm>
        </p:spPr>
        <p:txBody>
          <a:bodyPr>
            <a:normAutofit fontScale="92500" lnSpcReduction="20000"/>
          </a:bodyPr>
          <a:lstStyle/>
          <a:p>
            <a:r>
              <a:rPr lang="en-US" dirty="0" smtClean="0"/>
              <a:t>Gunner is an enemy who uses ranged weapon to attack player. They will pursue the player if the player are out of sight but It will keep a distance from player.</a:t>
            </a:r>
          </a:p>
          <a:p>
            <a:r>
              <a:rPr lang="en-US" dirty="0" smtClean="0"/>
              <a:t>Gunner is usually weak and does little damage. However, they are a great threat when the player’s HP is low. Gunner can easily kill low HP character so the player needs to take cover until HP is recovered.</a:t>
            </a:r>
            <a:endParaRPr lang="en-US" dirty="0"/>
          </a:p>
        </p:txBody>
      </p:sp>
      <p:pic>
        <p:nvPicPr>
          <p:cNvPr id="36867" name="Picture 3" descr="M:\FinalReview\ImagePTS\OutPut\gun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5" y="609602"/>
            <a:ext cx="2600325" cy="56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9332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Enemy AI (Brawler</a:t>
            </a:r>
            <a:r>
              <a:rPr lang="en-US" dirty="0" smtClean="0"/>
              <a:t>)</a:t>
            </a:r>
            <a:endParaRPr lang="en-US" dirty="0"/>
          </a:p>
        </p:txBody>
      </p:sp>
      <p:sp>
        <p:nvSpPr>
          <p:cNvPr id="3" name="Content Placeholder 2"/>
          <p:cNvSpPr>
            <a:spLocks noGrp="1"/>
          </p:cNvSpPr>
          <p:nvPr>
            <p:ph idx="1"/>
          </p:nvPr>
        </p:nvSpPr>
        <p:spPr>
          <a:xfrm>
            <a:off x="5638800" y="1600203"/>
            <a:ext cx="5562600" cy="4525963"/>
          </a:xfrm>
        </p:spPr>
        <p:txBody>
          <a:bodyPr>
            <a:normAutofit fontScale="92500" lnSpcReduction="10000"/>
          </a:bodyPr>
          <a:lstStyle/>
          <a:p>
            <a:r>
              <a:rPr lang="en-US" dirty="0" smtClean="0"/>
              <a:t>Brawler is a melee type enemy who pursues player though out the map once engaged.</a:t>
            </a:r>
          </a:p>
          <a:p>
            <a:r>
              <a:rPr lang="en-US" dirty="0" smtClean="0"/>
              <a:t>Brawler has slow attack but has considerable damage. They are dangerous when travelled in pack.</a:t>
            </a:r>
          </a:p>
          <a:p>
            <a:r>
              <a:rPr lang="en-US" dirty="0" smtClean="0"/>
              <a:t>Player has to carefully attack and retreat when facing Brawler. They can easily kill player if player is surrounded.</a:t>
            </a:r>
            <a:endParaRPr lang="en-US" dirty="0"/>
          </a:p>
        </p:txBody>
      </p:sp>
      <p:pic>
        <p:nvPicPr>
          <p:cNvPr id="37890" name="Picture 2" descr="M:\FinalReview\ImagePTS\OutPut\braw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600203"/>
            <a:ext cx="4524375" cy="4105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613094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Texturing</a:t>
            </a:r>
            <a:endParaRPr lang="en-US" dirty="0"/>
          </a:p>
        </p:txBody>
      </p:sp>
      <p:sp>
        <p:nvSpPr>
          <p:cNvPr id="3" name="Content Placeholder 2"/>
          <p:cNvSpPr>
            <a:spLocks noGrp="1"/>
          </p:cNvSpPr>
          <p:nvPr>
            <p:ph idx="1"/>
          </p:nvPr>
        </p:nvSpPr>
        <p:spPr/>
        <p:txBody>
          <a:bodyPr/>
          <a:lstStyle/>
          <a:p>
            <a:r>
              <a:rPr lang="en-US" dirty="0" smtClean="0"/>
              <a:t>Texturing is a skill that I have least confident. (Though I am quite confident in UV mapping)</a:t>
            </a:r>
          </a:p>
          <a:p>
            <a:r>
              <a:rPr lang="en-US" dirty="0" smtClean="0"/>
              <a:t>By utilizing nDo and dDo, I can quickly create decent character and weapon textures.</a:t>
            </a:r>
            <a:endParaRPr lang="en-US" dirty="0"/>
          </a:p>
        </p:txBody>
      </p:sp>
      <p:pic>
        <p:nvPicPr>
          <p:cNvPr id="6146" name="Picture 2" descr="M:\FinalReview\ImagePTS\OutPut\dd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1200" y="3657599"/>
            <a:ext cx="8305800" cy="3030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826121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M:\FinalReview\ImagePTS\OutPut\Aston_F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81000"/>
            <a:ext cx="5402036" cy="612344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276600" y="838200"/>
            <a:ext cx="4864854" cy="55435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smtClean="0"/>
              <a:t>Character Shader</a:t>
            </a:r>
            <a:endParaRPr lang="en-US" dirty="0"/>
          </a:p>
        </p:txBody>
      </p:sp>
      <p:sp>
        <p:nvSpPr>
          <p:cNvPr id="3" name="Content Placeholder 2"/>
          <p:cNvSpPr>
            <a:spLocks noGrp="1"/>
          </p:cNvSpPr>
          <p:nvPr>
            <p:ph idx="1"/>
          </p:nvPr>
        </p:nvSpPr>
        <p:spPr>
          <a:xfrm>
            <a:off x="533400" y="1600203"/>
            <a:ext cx="4648200" cy="4525963"/>
          </a:xfrm>
        </p:spPr>
        <p:txBody>
          <a:bodyPr>
            <a:normAutofit fontScale="85000" lnSpcReduction="20000"/>
          </a:bodyPr>
          <a:lstStyle/>
          <a:p>
            <a:r>
              <a:rPr lang="en-US" dirty="0" smtClean="0"/>
              <a:t>While Unity3d engine is capable of displaying beautiful materials, a custom shader script is needed.</a:t>
            </a:r>
          </a:p>
          <a:p>
            <a:r>
              <a:rPr lang="en-US" dirty="0" smtClean="0"/>
              <a:t>Character shaders in Project V’ is based from Team Fortress 2’s.</a:t>
            </a:r>
          </a:p>
          <a:p>
            <a:r>
              <a:rPr lang="en-US" dirty="0" smtClean="0"/>
              <a:t>I have added emission output with UV animation and non-photorealistic rim light rendering depended on viewing angle.</a:t>
            </a:r>
            <a:endParaRPr lang="en-US" dirty="0"/>
          </a:p>
        </p:txBody>
      </p:sp>
    </p:spTree>
    <p:extLst>
      <p:ext uri="{BB962C8B-B14F-4D97-AF65-F5344CB8AC3E}">
        <p14:creationId xmlns:p14="http://schemas.microsoft.com/office/powerpoint/2010/main" val="318508621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Rigging</a:t>
            </a:r>
            <a:endParaRPr lang="en-US" dirty="0"/>
          </a:p>
        </p:txBody>
      </p:sp>
      <p:sp>
        <p:nvSpPr>
          <p:cNvPr id="3" name="Content Placeholder 2"/>
          <p:cNvSpPr>
            <a:spLocks noGrp="1"/>
          </p:cNvSpPr>
          <p:nvPr>
            <p:ph idx="1"/>
          </p:nvPr>
        </p:nvSpPr>
        <p:spPr>
          <a:xfrm>
            <a:off x="838200" y="1600203"/>
            <a:ext cx="6096000" cy="4525963"/>
          </a:xfrm>
        </p:spPr>
        <p:txBody>
          <a:bodyPr>
            <a:normAutofit lnSpcReduction="10000"/>
          </a:bodyPr>
          <a:lstStyle/>
          <a:p>
            <a:r>
              <a:rPr lang="en-US" dirty="0" smtClean="0"/>
              <a:t>All the characters (Except the place holder one) have been rigged by Mixamo.</a:t>
            </a:r>
          </a:p>
          <a:p>
            <a:r>
              <a:rPr lang="en-US" dirty="0" smtClean="0"/>
              <a:t>The rigging processes are automatic so there are imperfects. The re-adjustments are needed.</a:t>
            </a:r>
          </a:p>
          <a:p>
            <a:r>
              <a:rPr lang="en-US" dirty="0" smtClean="0"/>
              <a:t>The adjustments are Bones reposition and 25-30% of weight Painting.</a:t>
            </a:r>
            <a:endParaRPr lang="en-US" dirty="0"/>
          </a:p>
        </p:txBody>
      </p:sp>
      <p:pic>
        <p:nvPicPr>
          <p:cNvPr id="8194" name="Picture 2" descr="M:\FinalReview\ImagePTS\OutPut\Mixamo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6" y="381005"/>
            <a:ext cx="3443211" cy="6099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43893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Animations</a:t>
            </a:r>
            <a:endParaRPr lang="en-US" dirty="0"/>
          </a:p>
        </p:txBody>
      </p:sp>
      <p:sp>
        <p:nvSpPr>
          <p:cNvPr id="3" name="Content Placeholder 2"/>
          <p:cNvSpPr>
            <a:spLocks noGrp="1"/>
          </p:cNvSpPr>
          <p:nvPr>
            <p:ph idx="1"/>
          </p:nvPr>
        </p:nvSpPr>
        <p:spPr>
          <a:xfrm>
            <a:off x="762000" y="1600203"/>
            <a:ext cx="5334000" cy="4525963"/>
          </a:xfrm>
        </p:spPr>
        <p:txBody>
          <a:bodyPr>
            <a:normAutofit fontScale="70000" lnSpcReduction="20000"/>
          </a:bodyPr>
          <a:lstStyle/>
          <a:p>
            <a:r>
              <a:rPr lang="en-US" dirty="0" smtClean="0"/>
              <a:t>One of the reason I used the auto rigger service is that I can also use animation data they offer.</a:t>
            </a:r>
          </a:p>
          <a:p>
            <a:r>
              <a:rPr lang="en-US" dirty="0" smtClean="0"/>
              <a:t>The animation data are recorded from motion capture. They are good animations but need some refinement if they are needed to be fit in my game.</a:t>
            </a:r>
          </a:p>
          <a:p>
            <a:r>
              <a:rPr lang="en-US" dirty="0" smtClean="0"/>
              <a:t>Using Maya to retargeting the animations and export to Maya does not take much time. (If there is no bug and issue occur during the process. Unfortunately, the script I had at the time isn’t perfect. The new script they released on January fixed most of the problem)</a:t>
            </a:r>
            <a:endParaRPr lang="en-US" dirty="0"/>
          </a:p>
        </p:txBody>
      </p:sp>
      <p:pic>
        <p:nvPicPr>
          <p:cNvPr id="9218" name="Picture 2" descr="M:\FinalReview\ImagePTS\OutPut\animation_retarge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6" y="381003"/>
            <a:ext cx="4010025" cy="5930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943499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M:\FinalReview\ImagePTS\OutPut\Environmen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19200"/>
            <a:ext cx="8001000"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46865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Environment Details</a:t>
            </a:r>
            <a:endParaRPr lang="en-US" dirty="0"/>
          </a:p>
        </p:txBody>
      </p:sp>
      <p:sp>
        <p:nvSpPr>
          <p:cNvPr id="3" name="Content Placeholder 2"/>
          <p:cNvSpPr>
            <a:spLocks noGrp="1"/>
          </p:cNvSpPr>
          <p:nvPr>
            <p:ph idx="1"/>
          </p:nvPr>
        </p:nvSpPr>
        <p:spPr>
          <a:xfrm>
            <a:off x="609600" y="1600203"/>
            <a:ext cx="6259127" cy="4525963"/>
          </a:xfrm>
        </p:spPr>
        <p:txBody>
          <a:bodyPr>
            <a:normAutofit fontScale="85000" lnSpcReduction="10000"/>
          </a:bodyPr>
          <a:lstStyle/>
          <a:p>
            <a:r>
              <a:rPr lang="en-US" dirty="0" smtClean="0"/>
              <a:t>A city from 5 to 10 years in the future</a:t>
            </a:r>
          </a:p>
          <a:p>
            <a:r>
              <a:rPr lang="en-US" dirty="0" smtClean="0"/>
              <a:t>Many structures should be the same as today</a:t>
            </a:r>
          </a:p>
          <a:p>
            <a:r>
              <a:rPr lang="en-US" dirty="0" smtClean="0"/>
              <a:t>Use reference based on buildings in San Francisco</a:t>
            </a:r>
            <a:endParaRPr lang="en-US" dirty="0"/>
          </a:p>
          <a:p>
            <a:r>
              <a:rPr lang="en-US" dirty="0" smtClean="0"/>
              <a:t>A Street lights and new posts has been re-design</a:t>
            </a:r>
          </a:p>
          <a:p>
            <a:r>
              <a:rPr lang="en-US" dirty="0" smtClean="0"/>
              <a:t>Unity offers dual light maps rendering that can be used with real time lighting to improve performance.</a:t>
            </a:r>
          </a:p>
        </p:txBody>
      </p:sp>
      <p:pic>
        <p:nvPicPr>
          <p:cNvPr id="10242" name="Picture 2" descr="M:\Project_Vdash\Journal\Dec\level.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5600" y="1676400"/>
            <a:ext cx="5323273"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824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Portfolio Samples</a:t>
            </a:r>
            <a:br>
              <a:rPr lang="en-US" dirty="0"/>
            </a:br>
            <a:endParaRPr lang="en-US" dirty="0"/>
          </a:p>
        </p:txBody>
      </p:sp>
      <p:sp>
        <p:nvSpPr>
          <p:cNvPr id="3" name="Content Placeholder 2"/>
          <p:cNvSpPr>
            <a:spLocks noGrp="1"/>
          </p:cNvSpPr>
          <p:nvPr>
            <p:ph idx="1"/>
          </p:nvPr>
        </p:nvSpPr>
        <p:spPr>
          <a:xfrm>
            <a:off x="1981200" y="3352803"/>
            <a:ext cx="7467600" cy="4525963"/>
          </a:xfrm>
        </p:spPr>
        <p:txBody>
          <a:bodyPr/>
          <a:lstStyle/>
          <a:p>
            <a:pPr marL="36576" indent="0" algn="ctr">
              <a:buNone/>
            </a:pPr>
            <a:r>
              <a:rPr lang="en-US" dirty="0" smtClean="0"/>
              <a:t>(Videos)</a:t>
            </a:r>
            <a:endParaRPr lang="en-US" dirty="0"/>
          </a:p>
        </p:txBody>
      </p:sp>
    </p:spTree>
    <p:extLst>
      <p:ext uri="{BB962C8B-B14F-4D97-AF65-F5344CB8AC3E}">
        <p14:creationId xmlns:p14="http://schemas.microsoft.com/office/powerpoint/2010/main" val="27804238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Tweaking</a:t>
            </a:r>
            <a:endParaRPr lang="en-US" dirty="0"/>
          </a:p>
        </p:txBody>
      </p:sp>
      <p:sp>
        <p:nvSpPr>
          <p:cNvPr id="3" name="Content Placeholder 2"/>
          <p:cNvSpPr>
            <a:spLocks noGrp="1"/>
          </p:cNvSpPr>
          <p:nvPr>
            <p:ph idx="1"/>
          </p:nvPr>
        </p:nvSpPr>
        <p:spPr>
          <a:xfrm>
            <a:off x="609600" y="1600203"/>
            <a:ext cx="7239000" cy="4525963"/>
          </a:xfrm>
        </p:spPr>
        <p:txBody>
          <a:bodyPr>
            <a:normAutofit fontScale="70000" lnSpcReduction="20000"/>
          </a:bodyPr>
          <a:lstStyle/>
          <a:p>
            <a:r>
              <a:rPr lang="en-US" dirty="0" smtClean="0"/>
              <a:t>To balance the game, there are thing that need to be tweaked. (Most of them can be tweaked just by changing the numbers.) Changes are following</a:t>
            </a:r>
          </a:p>
          <a:p>
            <a:pPr lvl="1"/>
            <a:r>
              <a:rPr lang="en-US" dirty="0" smtClean="0"/>
              <a:t>Character speed</a:t>
            </a:r>
          </a:p>
          <a:p>
            <a:pPr lvl="1"/>
            <a:r>
              <a:rPr lang="en-US" dirty="0" smtClean="0"/>
              <a:t>Special Attack Delay</a:t>
            </a:r>
          </a:p>
          <a:p>
            <a:pPr lvl="1"/>
            <a:r>
              <a:rPr lang="en-US" dirty="0" smtClean="0"/>
              <a:t>Weapon Spread</a:t>
            </a:r>
          </a:p>
          <a:p>
            <a:pPr lvl="1"/>
            <a:r>
              <a:rPr lang="en-US" dirty="0" smtClean="0"/>
              <a:t>Energy gauge consumption</a:t>
            </a:r>
          </a:p>
          <a:p>
            <a:pPr lvl="1"/>
            <a:r>
              <a:rPr lang="en-US" dirty="0" smtClean="0"/>
              <a:t>Enemy stun recovery time</a:t>
            </a:r>
          </a:p>
          <a:p>
            <a:pPr lvl="1"/>
            <a:r>
              <a:rPr lang="en-US" dirty="0" smtClean="0"/>
              <a:t>Enemy Gunner accuracy</a:t>
            </a:r>
          </a:p>
          <a:p>
            <a:pPr lvl="1"/>
            <a:r>
              <a:rPr lang="en-US" dirty="0" smtClean="0"/>
              <a:t>Enemy Brawler speed</a:t>
            </a:r>
          </a:p>
          <a:p>
            <a:pPr lvl="1"/>
            <a:r>
              <a:rPr lang="en-US" dirty="0" smtClean="0"/>
              <a:t>Enemy Brawler attack length</a:t>
            </a:r>
          </a:p>
          <a:p>
            <a:pPr lvl="1"/>
            <a:r>
              <a:rPr lang="en-US" dirty="0" smtClean="0"/>
              <a:t>Player/Enemy damage output.</a:t>
            </a:r>
          </a:p>
          <a:p>
            <a:endParaRPr lang="en-US" dirty="0" smtClean="0"/>
          </a:p>
          <a:p>
            <a:r>
              <a:rPr lang="en-US" dirty="0" smtClean="0"/>
              <a:t>*</a:t>
            </a:r>
            <a:r>
              <a:rPr lang="en-US" dirty="0" smtClean="0"/>
              <a:t>Overdrive mode </a:t>
            </a:r>
            <a:r>
              <a:rPr lang="en-US" dirty="0" smtClean="0"/>
              <a:t>which grant player new finishing moves is </a:t>
            </a:r>
            <a:r>
              <a:rPr lang="en-US" dirty="0" smtClean="0"/>
              <a:t>actually over-powered. I put it in order to help player win the two last hordes in the game. </a:t>
            </a:r>
            <a:endParaRPr lang="en-US" dirty="0"/>
          </a:p>
        </p:txBody>
      </p:sp>
      <p:pic>
        <p:nvPicPr>
          <p:cNvPr id="4" name="Picture 2" descr="M:\FinalReview\ImagePTS\OutPut\Vesper_OV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4800" y="1524000"/>
            <a:ext cx="4067603" cy="4651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2720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Pool </a:t>
            </a:r>
            <a:r>
              <a:rPr lang="en-US" dirty="0" smtClean="0"/>
              <a:t>Management</a:t>
            </a:r>
            <a:endParaRPr lang="en-US" dirty="0"/>
          </a:p>
        </p:txBody>
      </p:sp>
      <p:sp>
        <p:nvSpPr>
          <p:cNvPr id="3" name="Content Placeholder 2"/>
          <p:cNvSpPr>
            <a:spLocks noGrp="1"/>
          </p:cNvSpPr>
          <p:nvPr>
            <p:ph idx="1"/>
          </p:nvPr>
        </p:nvSpPr>
        <p:spPr>
          <a:xfrm>
            <a:off x="762000" y="1600203"/>
            <a:ext cx="5638800" cy="4525963"/>
          </a:xfrm>
        </p:spPr>
        <p:txBody>
          <a:bodyPr>
            <a:normAutofit fontScale="77500" lnSpcReduction="20000"/>
          </a:bodyPr>
          <a:lstStyle/>
          <a:p>
            <a:r>
              <a:rPr lang="en-US" dirty="0"/>
              <a:t>I integrate Pool Manager in my game on February 2014 and 99% of objects are spawned and de-spawned using Pool Manager.</a:t>
            </a:r>
          </a:p>
          <a:p>
            <a:r>
              <a:rPr lang="en-US" dirty="0" smtClean="0"/>
              <a:t>Using </a:t>
            </a:r>
            <a:r>
              <a:rPr lang="en-US" dirty="0" smtClean="0"/>
              <a:t>Instantiate and Destroy object function in Unity is easy to perform but it creates some leftover in memory. It will affect performance in the long run.</a:t>
            </a:r>
          </a:p>
          <a:p>
            <a:r>
              <a:rPr lang="en-US" dirty="0" smtClean="0"/>
              <a:t>It is better just to disable game objects and enable them later</a:t>
            </a:r>
            <a:r>
              <a:rPr lang="en-US" dirty="0" smtClean="0"/>
              <a:t>.</a:t>
            </a:r>
          </a:p>
          <a:p>
            <a:r>
              <a:rPr lang="en-US" dirty="0" smtClean="0"/>
              <a:t>Pool management has cut down 30% of memory usage while slightly increases loading time.</a:t>
            </a:r>
            <a:endParaRPr lang="en-US" dirty="0" smtClean="0"/>
          </a:p>
        </p:txBody>
      </p:sp>
      <p:pic>
        <p:nvPicPr>
          <p:cNvPr id="50178" name="Picture 2" descr="M:\FinalReview\ImagePTS\OutPut\pool_Mana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1" y="930168"/>
            <a:ext cx="3495935" cy="5549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847334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Culling Occlusion</a:t>
            </a:r>
            <a:endParaRPr lang="en-US" dirty="0"/>
          </a:p>
        </p:txBody>
      </p:sp>
      <p:sp>
        <p:nvSpPr>
          <p:cNvPr id="3" name="Content Placeholder 2"/>
          <p:cNvSpPr>
            <a:spLocks noGrp="1"/>
          </p:cNvSpPr>
          <p:nvPr>
            <p:ph idx="1"/>
          </p:nvPr>
        </p:nvSpPr>
        <p:spPr>
          <a:xfrm>
            <a:off x="838200" y="1600203"/>
            <a:ext cx="5105400" cy="4525963"/>
          </a:xfrm>
        </p:spPr>
        <p:txBody>
          <a:bodyPr>
            <a:normAutofit fontScale="92500" lnSpcReduction="20000"/>
          </a:bodyPr>
          <a:lstStyle/>
          <a:p>
            <a:r>
              <a:rPr lang="en-US" dirty="0" smtClean="0"/>
              <a:t>I do not use Level </a:t>
            </a:r>
            <a:r>
              <a:rPr lang="en-US" dirty="0"/>
              <a:t>O</a:t>
            </a:r>
            <a:r>
              <a:rPr lang="en-US" dirty="0" smtClean="0"/>
              <a:t>f Detail (LOD) on my environment meshes. To improve </a:t>
            </a:r>
            <a:r>
              <a:rPr lang="en-US" dirty="0" smtClean="0"/>
              <a:t>graphic performance</a:t>
            </a:r>
            <a:r>
              <a:rPr lang="en-US" dirty="0" smtClean="0"/>
              <a:t>, I </a:t>
            </a:r>
            <a:r>
              <a:rPr lang="en-US" dirty="0" smtClean="0"/>
              <a:t>decided </a:t>
            </a:r>
            <a:r>
              <a:rPr lang="en-US" dirty="0" smtClean="0"/>
              <a:t>to use Culling Occlusion system to unload meshes that are off camera viewing angle.</a:t>
            </a:r>
          </a:p>
          <a:p>
            <a:r>
              <a:rPr lang="en-US" dirty="0" smtClean="0"/>
              <a:t>The draw call without culling is 1800-2100. And the draw call is reduced to 500-800 when occlusion is enabled.</a:t>
            </a:r>
            <a:endParaRPr lang="en-US" dirty="0"/>
          </a:p>
        </p:txBody>
      </p:sp>
      <p:pic>
        <p:nvPicPr>
          <p:cNvPr id="49154" name="Picture 2" descr="M:\FinalReview\ImagePTS\OutPut\OCullin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1" y="3404397"/>
            <a:ext cx="3815556" cy="3301207"/>
          </a:xfrm>
          <a:prstGeom prst="rect">
            <a:avLst/>
          </a:prstGeom>
          <a:noFill/>
          <a:extLst>
            <a:ext uri="{909E8E84-426E-40DD-AFC4-6F175D3DCCD1}">
              <a14:hiddenFill xmlns:a14="http://schemas.microsoft.com/office/drawing/2010/main">
                <a:solidFill>
                  <a:srgbClr val="FFFFFF"/>
                </a:solidFill>
              </a14:hiddenFill>
            </a:ext>
          </a:extLst>
        </p:spPr>
      </p:pic>
      <p:pic>
        <p:nvPicPr>
          <p:cNvPr id="49155" name="Picture 3" descr="M:\FinalReview\ImagePTS\OutPut\OCullin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1" y="129468"/>
            <a:ext cx="3815556" cy="33012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57698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play</a:t>
            </a:r>
            <a:endParaRPr lang="en-US" dirty="0"/>
          </a:p>
        </p:txBody>
      </p:sp>
      <p:sp>
        <p:nvSpPr>
          <p:cNvPr id="3" name="Content Placeholder 2"/>
          <p:cNvSpPr>
            <a:spLocks noGrp="1"/>
          </p:cNvSpPr>
          <p:nvPr>
            <p:ph idx="1"/>
          </p:nvPr>
        </p:nvSpPr>
        <p:spPr>
          <a:xfrm>
            <a:off x="609600" y="1600203"/>
            <a:ext cx="10134600" cy="4648197"/>
          </a:xfrm>
        </p:spPr>
        <p:txBody>
          <a:bodyPr>
            <a:normAutofit fontScale="85000" lnSpcReduction="20000"/>
          </a:bodyPr>
          <a:lstStyle/>
          <a:p>
            <a:r>
              <a:rPr lang="en-US" dirty="0" smtClean="0"/>
              <a:t>Project V’ features became more complex every weeks. More features equal more bugs.</a:t>
            </a:r>
          </a:p>
          <a:p>
            <a:r>
              <a:rPr lang="en-US" dirty="0" smtClean="0"/>
              <a:t>By having my friends play and report bug, I can easily issue problem and fix then.</a:t>
            </a:r>
          </a:p>
          <a:p>
            <a:r>
              <a:rPr lang="en-US" dirty="0" smtClean="0"/>
              <a:t>There are also gameplay feedbacks. Something I thought it will work is not work. Then, I have to rethink the approach again.</a:t>
            </a:r>
          </a:p>
          <a:p>
            <a:r>
              <a:rPr lang="en-US" dirty="0" smtClean="0"/>
              <a:t>Each time I got bug reports or feedback, my game is improve in some aspect.</a:t>
            </a:r>
          </a:p>
          <a:p>
            <a:r>
              <a:rPr lang="en-US" dirty="0" smtClean="0"/>
              <a:t>The first tester has been testing this game since April 2013. It should be a year when this slide is presented</a:t>
            </a:r>
            <a:r>
              <a:rPr lang="en-US" dirty="0" smtClean="0"/>
              <a:t>.</a:t>
            </a:r>
          </a:p>
          <a:p>
            <a:endParaRPr lang="en-US" dirty="0"/>
          </a:p>
          <a:p>
            <a:r>
              <a:rPr lang="en-US" dirty="0" smtClean="0"/>
              <a:t>There are more than 150 fixes during 14 months of development</a:t>
            </a:r>
            <a:endParaRPr lang="en-US" dirty="0"/>
          </a:p>
        </p:txBody>
      </p:sp>
    </p:spTree>
    <p:extLst>
      <p:ext uri="{BB962C8B-B14F-4D97-AF65-F5344CB8AC3E}">
        <p14:creationId xmlns:p14="http://schemas.microsoft.com/office/powerpoint/2010/main" val="35385898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 have learned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99371156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M:\AAU Privious Class Work\GAM 631 Thesis Prep\ptac MSA comics\Thesis e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6" y="4"/>
            <a:ext cx="8534401" cy="68275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209800" y="1828800"/>
            <a:ext cx="7467600" cy="1143000"/>
          </a:xfrm>
          <a:effectLst>
            <a:glow rad="63500">
              <a:schemeClr val="accent1">
                <a:satMod val="175000"/>
                <a:alpha val="40000"/>
              </a:schemeClr>
            </a:glow>
            <a:outerShdw blurRad="50800" dist="38100" dir="2700000" algn="tl" rotWithShape="0">
              <a:prstClr val="black">
                <a:alpha val="40000"/>
              </a:prstClr>
            </a:outerShdw>
          </a:effectLst>
        </p:spPr>
        <p:txBody>
          <a:bodyPr/>
          <a:lstStyle/>
          <a:p>
            <a:pPr algn="ctr"/>
            <a:r>
              <a:rPr lang="en-US" b="1" dirty="0" smtClean="0">
                <a:effectLst>
                  <a:outerShdw blurRad="38100" dist="38100" dir="2700000" algn="tl">
                    <a:srgbClr val="000000">
                      <a:alpha val="43137"/>
                    </a:srgbClr>
                  </a:outerShdw>
                </a:effectLst>
              </a:rPr>
              <a:t>Thank you</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938692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Game Features (Control &amp; Combat)</a:t>
            </a:r>
          </a:p>
        </p:txBody>
      </p:sp>
      <p:sp>
        <p:nvSpPr>
          <p:cNvPr id="3" name="Content Placeholder 2"/>
          <p:cNvSpPr>
            <a:spLocks noGrp="1"/>
          </p:cNvSpPr>
          <p:nvPr>
            <p:ph idx="1"/>
          </p:nvPr>
        </p:nvSpPr>
        <p:spPr/>
        <p:txBody>
          <a:bodyPr>
            <a:normAutofit fontScale="92500" lnSpcReduction="10000"/>
          </a:bodyPr>
          <a:lstStyle/>
          <a:p>
            <a:r>
              <a:rPr lang="en-US" dirty="0" smtClean="0">
                <a:hlinkClick r:id="rId2" action="ppaction://hlinksldjump"/>
              </a:rPr>
              <a:t>Run/Sprint/Glide</a:t>
            </a:r>
            <a:endParaRPr lang="en-US" dirty="0" smtClean="0"/>
          </a:p>
          <a:p>
            <a:r>
              <a:rPr lang="en-US" dirty="0" smtClean="0">
                <a:hlinkClick r:id="rId3" action="ppaction://hlinksldjump"/>
              </a:rPr>
              <a:t>Dodge Moves</a:t>
            </a:r>
            <a:endParaRPr lang="en-US" dirty="0" smtClean="0"/>
          </a:p>
          <a:p>
            <a:r>
              <a:rPr lang="en-US" dirty="0" smtClean="0">
                <a:hlinkClick r:id="rId4" action="ppaction://hlinksldjump"/>
              </a:rPr>
              <a:t>Aim/Zoom</a:t>
            </a:r>
            <a:endParaRPr lang="en-US" dirty="0" smtClean="0"/>
          </a:p>
          <a:p>
            <a:r>
              <a:rPr lang="en-US" dirty="0" smtClean="0">
                <a:hlinkClick r:id="rId5" action="ppaction://hlinksldjump"/>
              </a:rPr>
              <a:t>Guns/Reloading/Fire mode</a:t>
            </a:r>
            <a:endParaRPr lang="en-US" dirty="0" smtClean="0"/>
          </a:p>
          <a:p>
            <a:r>
              <a:rPr lang="en-US" dirty="0" smtClean="0">
                <a:hlinkClick r:id="rId6" action="ppaction://hlinksldjump"/>
              </a:rPr>
              <a:t>Melee Attacks</a:t>
            </a:r>
            <a:endParaRPr lang="en-US" dirty="0" smtClean="0"/>
          </a:p>
          <a:p>
            <a:r>
              <a:rPr lang="en-US" dirty="0" smtClean="0">
                <a:hlinkClick r:id="rId7" action="ppaction://hlinksldjump"/>
              </a:rPr>
              <a:t>Special Attacks (Close-Quarter)</a:t>
            </a:r>
            <a:endParaRPr lang="en-US" dirty="0" smtClean="0"/>
          </a:p>
          <a:p>
            <a:r>
              <a:rPr lang="en-US" dirty="0" smtClean="0">
                <a:hlinkClick r:id="rId8" action="ppaction://hlinksldjump"/>
              </a:rPr>
              <a:t>Special Attacks (Range)</a:t>
            </a:r>
            <a:endParaRPr lang="en-US" dirty="0" smtClean="0"/>
          </a:p>
          <a:p>
            <a:r>
              <a:rPr lang="en-US" dirty="0" smtClean="0">
                <a:hlinkClick r:id="rId9" action="ppaction://hlinksldjump"/>
              </a:rPr>
              <a:t>Overdrive Mode</a:t>
            </a:r>
            <a:endParaRPr lang="en-US" dirty="0" smtClean="0"/>
          </a:p>
          <a:p>
            <a:r>
              <a:rPr lang="en-US" dirty="0">
                <a:hlinkClick r:id="rId10" action="ppaction://hlinksldjump"/>
              </a:rPr>
              <a:t>Special Attacks </a:t>
            </a:r>
            <a:r>
              <a:rPr lang="en-US" dirty="0" smtClean="0">
                <a:hlinkClick r:id="rId10" action="ppaction://hlinksldjump"/>
              </a:rPr>
              <a:t>(Overdrive)</a:t>
            </a:r>
            <a:endParaRPr lang="en-US" dirty="0"/>
          </a:p>
          <a:p>
            <a:endParaRPr lang="en-US" dirty="0" smtClean="0"/>
          </a:p>
          <a:p>
            <a:endParaRPr lang="en-US" dirty="0"/>
          </a:p>
        </p:txBody>
      </p:sp>
    </p:spTree>
    <p:extLst>
      <p:ext uri="{BB962C8B-B14F-4D97-AF65-F5344CB8AC3E}">
        <p14:creationId xmlns:p14="http://schemas.microsoft.com/office/powerpoint/2010/main" val="21962634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Game Features (Characters)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hlinkClick r:id="rId2" action="ppaction://hlinksldjump"/>
              </a:rPr>
              <a:t>Aston</a:t>
            </a:r>
            <a:endParaRPr lang="en-US" dirty="0" smtClean="0"/>
          </a:p>
          <a:p>
            <a:r>
              <a:rPr lang="en-US" dirty="0" smtClean="0">
                <a:hlinkClick r:id="rId3" action="ppaction://hlinksldjump"/>
              </a:rPr>
              <a:t>Vesper</a:t>
            </a:r>
            <a:endParaRPr lang="en-US" dirty="0" smtClean="0"/>
          </a:p>
          <a:p>
            <a:r>
              <a:rPr lang="en-US" dirty="0">
                <a:hlinkClick r:id="rId4" action="ppaction://hlinksldjump"/>
              </a:rPr>
              <a:t>Color ramp </a:t>
            </a:r>
            <a:r>
              <a:rPr lang="en-US" dirty="0" smtClean="0">
                <a:hlinkClick r:id="rId4" action="ppaction://hlinksldjump"/>
              </a:rPr>
              <a:t>cel-shading</a:t>
            </a:r>
            <a:endParaRPr lang="en-US" dirty="0" smtClean="0"/>
          </a:p>
          <a:p>
            <a:r>
              <a:rPr lang="en-US" dirty="0">
                <a:hlinkClick r:id="rId5" action="ppaction://hlinksldjump"/>
              </a:rPr>
              <a:t>Non Photorealistic </a:t>
            </a:r>
            <a:r>
              <a:rPr lang="en-US" dirty="0" smtClean="0">
                <a:hlinkClick r:id="rId5" action="ppaction://hlinksldjump"/>
              </a:rPr>
              <a:t>Rendering</a:t>
            </a:r>
            <a:endParaRPr lang="en-US" dirty="0" smtClean="0"/>
          </a:p>
          <a:p>
            <a:r>
              <a:rPr lang="en-US" dirty="0" smtClean="0">
                <a:hlinkClick r:id="rId6" action="ppaction://hlinksldjump"/>
              </a:rPr>
              <a:t>Emission and UV </a:t>
            </a:r>
            <a:r>
              <a:rPr lang="en-US" dirty="0">
                <a:hlinkClick r:id="rId6" action="ppaction://hlinksldjump"/>
              </a:rPr>
              <a:t>Animations</a:t>
            </a:r>
            <a:endParaRPr lang="en-US" dirty="0"/>
          </a:p>
          <a:p>
            <a:r>
              <a:rPr lang="en-US" dirty="0" smtClean="0">
                <a:hlinkClick r:id="rId7" action="ppaction://hlinksldjump"/>
              </a:rPr>
              <a:t>Character Rig (Mixamo)</a:t>
            </a:r>
            <a:endParaRPr lang="en-US" dirty="0" smtClean="0"/>
          </a:p>
          <a:p>
            <a:r>
              <a:rPr lang="en-US" dirty="0" smtClean="0">
                <a:hlinkClick r:id="rId8" action="ppaction://hlinksldjump"/>
              </a:rPr>
              <a:t>Character Animations retargeting </a:t>
            </a:r>
            <a:r>
              <a:rPr lang="en-US" dirty="0">
                <a:hlinkClick r:id="rId8" action="ppaction://hlinksldjump"/>
              </a:rPr>
              <a:t>(Mixamo</a:t>
            </a:r>
            <a:r>
              <a:rPr lang="en-US" dirty="0" smtClean="0">
                <a:hlinkClick r:id="rId8" action="ppaction://hlinksldjump"/>
              </a:rPr>
              <a:t>)</a:t>
            </a:r>
            <a:endParaRPr lang="en-US" dirty="0" smtClean="0"/>
          </a:p>
          <a:p>
            <a:r>
              <a:rPr lang="en-US" dirty="0">
                <a:hlinkClick r:id="rId9" action="ppaction://hlinksldjump"/>
              </a:rPr>
              <a:t>Unity Mecanim</a:t>
            </a:r>
            <a:endParaRPr lang="en-US" dirty="0"/>
          </a:p>
          <a:p>
            <a:r>
              <a:rPr lang="en-US" dirty="0" smtClean="0">
                <a:hlinkClick r:id="rId10" action="ppaction://hlinksldjump"/>
              </a:rPr>
              <a:t>Humanoid Rig (Unity Mecanim)</a:t>
            </a:r>
            <a:endParaRPr lang="en-US" dirty="0" smtClean="0"/>
          </a:p>
          <a:p>
            <a:r>
              <a:rPr lang="en-US" dirty="0" smtClean="0">
                <a:hlinkClick r:id="rId11" action="ppaction://hlinksldjump"/>
              </a:rPr>
              <a:t>State Machine (Unity Mecanim)</a:t>
            </a:r>
            <a:endParaRPr lang="en-US" dirty="0" smtClean="0"/>
          </a:p>
          <a:p>
            <a:r>
              <a:rPr lang="en-US" dirty="0" smtClean="0">
                <a:hlinkClick r:id="rId12" action="ppaction://hlinksldjump"/>
              </a:rPr>
              <a:t>Animation Transition  </a:t>
            </a:r>
            <a:endParaRPr lang="en-US" dirty="0" smtClean="0"/>
          </a:p>
          <a:p>
            <a:r>
              <a:rPr lang="en-US" dirty="0" smtClean="0">
                <a:hlinkClick r:id="rId13" action="ppaction://hlinksldjump"/>
              </a:rPr>
              <a:t>Animation Layers</a:t>
            </a:r>
            <a:endParaRPr lang="en-US" dirty="0" smtClean="0"/>
          </a:p>
          <a:p>
            <a:r>
              <a:rPr lang="en-US" dirty="0" smtClean="0">
                <a:hlinkClick r:id="rId14" action="ppaction://hlinksldjump"/>
              </a:rPr>
              <a:t>Animation Events</a:t>
            </a:r>
            <a:endParaRPr lang="en-US" dirty="0" smtClean="0"/>
          </a:p>
          <a:p>
            <a:r>
              <a:rPr lang="en-US" dirty="0" smtClean="0">
                <a:hlinkClick r:id="rId15" action="ppaction://hlinksldjump"/>
              </a:rPr>
              <a:t>Character Inverse Kinematic</a:t>
            </a:r>
            <a:endParaRPr lang="en-US" dirty="0" smtClean="0"/>
          </a:p>
        </p:txBody>
      </p:sp>
    </p:spTree>
    <p:extLst>
      <p:ext uri="{BB962C8B-B14F-4D97-AF65-F5344CB8AC3E}">
        <p14:creationId xmlns:p14="http://schemas.microsoft.com/office/powerpoint/2010/main" val="3984845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Features (System)</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hlinkClick r:id="rId2" action="ppaction://hlinksldjump"/>
              </a:rPr>
              <a:t>Lock-on System</a:t>
            </a:r>
            <a:endParaRPr lang="en-US" dirty="0" smtClean="0"/>
          </a:p>
          <a:p>
            <a:r>
              <a:rPr lang="en-US" dirty="0" smtClean="0">
                <a:hlinkClick r:id="rId3" action="ppaction://hlinksldjump"/>
              </a:rPr>
              <a:t>Homing Weapons</a:t>
            </a:r>
            <a:endParaRPr lang="en-US" dirty="0" smtClean="0"/>
          </a:p>
          <a:p>
            <a:r>
              <a:rPr lang="en-US" dirty="0" smtClean="0">
                <a:hlinkClick r:id="rId4" action="ppaction://hlinksldjump"/>
              </a:rPr>
              <a:t>GUI</a:t>
            </a:r>
            <a:endParaRPr lang="en-US" dirty="0" smtClean="0"/>
          </a:p>
          <a:p>
            <a:r>
              <a:rPr lang="en-US" dirty="0" smtClean="0">
                <a:hlinkClick r:id="rId5" action="ppaction://hlinksldjump"/>
              </a:rPr>
              <a:t>Enemy AI (Gunner)</a:t>
            </a:r>
            <a:endParaRPr lang="en-US" dirty="0" smtClean="0"/>
          </a:p>
          <a:p>
            <a:r>
              <a:rPr lang="en-US" dirty="0">
                <a:hlinkClick r:id="rId6" action="ppaction://hlinksldjump"/>
              </a:rPr>
              <a:t>Enemy AI </a:t>
            </a:r>
            <a:r>
              <a:rPr lang="en-US" dirty="0" smtClean="0">
                <a:hlinkClick r:id="rId6" action="ppaction://hlinksldjump"/>
              </a:rPr>
              <a:t>(Brawler)</a:t>
            </a:r>
            <a:endParaRPr lang="en-US" dirty="0"/>
          </a:p>
          <a:p>
            <a:r>
              <a:rPr lang="en-US" dirty="0" smtClean="0">
                <a:hlinkClick r:id="rId7" action="ppaction://hlinksldjump"/>
              </a:rPr>
              <a:t>AI Pathfinder</a:t>
            </a:r>
            <a:endParaRPr lang="en-US" dirty="0" smtClean="0"/>
          </a:p>
          <a:p>
            <a:r>
              <a:rPr lang="en-US" dirty="0" smtClean="0">
                <a:hlinkClick r:id="rId8" action="ppaction://hlinksldjump"/>
              </a:rPr>
              <a:t>3D Sound system</a:t>
            </a:r>
            <a:endParaRPr lang="en-US" dirty="0" smtClean="0"/>
          </a:p>
          <a:p>
            <a:r>
              <a:rPr lang="en-US" dirty="0" smtClean="0">
                <a:hlinkClick r:id="rId9" action="ppaction://hlinksldjump"/>
              </a:rPr>
              <a:t>Music Player</a:t>
            </a:r>
            <a:endParaRPr lang="en-US" dirty="0" smtClean="0"/>
          </a:p>
          <a:p>
            <a:r>
              <a:rPr lang="en-US" dirty="0" smtClean="0">
                <a:hlinkClick r:id="rId10" action="ppaction://hlinksldjump"/>
              </a:rPr>
              <a:t>Pause Menu and Options</a:t>
            </a:r>
            <a:endParaRPr lang="en-US" dirty="0" smtClean="0"/>
          </a:p>
          <a:p>
            <a:endParaRPr lang="en-US" dirty="0"/>
          </a:p>
        </p:txBody>
      </p:sp>
    </p:spTree>
    <p:extLst>
      <p:ext uri="{BB962C8B-B14F-4D97-AF65-F5344CB8AC3E}">
        <p14:creationId xmlns:p14="http://schemas.microsoft.com/office/powerpoint/2010/main" val="185474692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Features (Level)</a:t>
            </a:r>
            <a:endParaRPr lang="en-US" dirty="0"/>
          </a:p>
        </p:txBody>
      </p:sp>
      <p:sp>
        <p:nvSpPr>
          <p:cNvPr id="3" name="Content Placeholder 2"/>
          <p:cNvSpPr>
            <a:spLocks noGrp="1"/>
          </p:cNvSpPr>
          <p:nvPr>
            <p:ph idx="1"/>
          </p:nvPr>
        </p:nvSpPr>
        <p:spPr/>
        <p:txBody>
          <a:bodyPr/>
          <a:lstStyle/>
          <a:p>
            <a:r>
              <a:rPr lang="en-US" dirty="0" smtClean="0">
                <a:hlinkClick r:id="rId2" action="ppaction://hlinksldjump"/>
              </a:rPr>
              <a:t>Environment</a:t>
            </a:r>
            <a:endParaRPr lang="en-US" dirty="0" smtClean="0"/>
          </a:p>
          <a:p>
            <a:r>
              <a:rPr lang="en-US" dirty="0" smtClean="0">
                <a:hlinkClick r:id="rId3" action="ppaction://hlinksldjump"/>
              </a:rPr>
              <a:t>Event </a:t>
            </a:r>
            <a:r>
              <a:rPr lang="en-US" dirty="0">
                <a:hlinkClick r:id="rId3" action="ppaction://hlinksldjump"/>
              </a:rPr>
              <a:t>Triggers</a:t>
            </a:r>
            <a:endParaRPr lang="en-US" dirty="0"/>
          </a:p>
          <a:p>
            <a:r>
              <a:rPr lang="en-US" dirty="0" smtClean="0">
                <a:hlinkClick r:id="rId4" action="ppaction://hlinksldjump"/>
              </a:rPr>
              <a:t>Check Point</a:t>
            </a:r>
            <a:endParaRPr lang="en-US" dirty="0" smtClean="0"/>
          </a:p>
        </p:txBody>
      </p:sp>
    </p:spTree>
    <p:extLst>
      <p:ext uri="{BB962C8B-B14F-4D97-AF65-F5344CB8AC3E}">
        <p14:creationId xmlns:p14="http://schemas.microsoft.com/office/powerpoint/2010/main" val="49809871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effectLst/>
              </a:rPr>
              <a:t>PROFESSIONAL </a:t>
            </a:r>
            <a:r>
              <a:rPr lang="en-US" b="1" dirty="0" smtClean="0">
                <a:effectLst/>
              </a:rPr>
              <a:t>GOALS</a:t>
            </a:r>
            <a:endParaRPr lang="en-US" b="1" dirty="0"/>
          </a:p>
        </p:txBody>
      </p:sp>
      <p:sp>
        <p:nvSpPr>
          <p:cNvPr id="3" name="Content Placeholder 2"/>
          <p:cNvSpPr>
            <a:spLocks noGrp="1"/>
          </p:cNvSpPr>
          <p:nvPr>
            <p:ph idx="1"/>
          </p:nvPr>
        </p:nvSpPr>
        <p:spPr>
          <a:xfrm>
            <a:off x="1981200" y="1905000"/>
            <a:ext cx="8229600" cy="4404360"/>
          </a:xfrm>
        </p:spPr>
        <p:txBody>
          <a:bodyPr/>
          <a:lstStyle/>
          <a:p>
            <a:pPr marL="137160" indent="0">
              <a:buNone/>
            </a:pPr>
            <a:r>
              <a:rPr lang="en-US" dirty="0" smtClean="0"/>
              <a:t>	To </a:t>
            </a:r>
            <a:r>
              <a:rPr lang="en-US" dirty="0"/>
              <a:t>be a director or a creative director, as well as being a great asset to a game company with a great teamwork skill. </a:t>
            </a:r>
            <a:r>
              <a:rPr lang="en-US" dirty="0" smtClean="0"/>
              <a:t>I will start a career as a game system or level designer to gain experience and learn how to be a great director. </a:t>
            </a:r>
          </a:p>
          <a:p>
            <a:pPr marL="137160" indent="0">
              <a:buNone/>
            </a:pPr>
            <a:r>
              <a:rPr lang="en-US" dirty="0"/>
              <a:t>	</a:t>
            </a:r>
            <a:r>
              <a:rPr lang="en-US" dirty="0" smtClean="0"/>
              <a:t>Also</a:t>
            </a:r>
            <a:r>
              <a:rPr lang="en-US" dirty="0"/>
              <a:t>, </a:t>
            </a:r>
            <a:r>
              <a:rPr lang="en-US" dirty="0" smtClean="0"/>
              <a:t>I want to be </a:t>
            </a:r>
            <a:r>
              <a:rPr lang="en-US" dirty="0"/>
              <a:t>able to create a game by a single individual for hobby purpose.</a:t>
            </a:r>
          </a:p>
          <a:p>
            <a:endParaRPr lang="en-US" dirty="0"/>
          </a:p>
        </p:txBody>
      </p:sp>
    </p:spTree>
    <p:extLst>
      <p:ext uri="{BB962C8B-B14F-4D97-AF65-F5344CB8AC3E}">
        <p14:creationId xmlns:p14="http://schemas.microsoft.com/office/powerpoint/2010/main" val="169318731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Features (Aesthetics)</a:t>
            </a:r>
            <a:endParaRPr lang="en-US" dirty="0"/>
          </a:p>
        </p:txBody>
      </p:sp>
      <p:sp>
        <p:nvSpPr>
          <p:cNvPr id="3" name="Content Placeholder 2"/>
          <p:cNvSpPr>
            <a:spLocks noGrp="1"/>
          </p:cNvSpPr>
          <p:nvPr>
            <p:ph idx="1"/>
          </p:nvPr>
        </p:nvSpPr>
        <p:spPr/>
        <p:txBody>
          <a:bodyPr/>
          <a:lstStyle/>
          <a:p>
            <a:r>
              <a:rPr lang="en-US" dirty="0" smtClean="0">
                <a:hlinkClick r:id="rId2" action="ppaction://hlinksldjump"/>
              </a:rPr>
              <a:t>Anti-Aliasing</a:t>
            </a:r>
            <a:endParaRPr lang="en-US" dirty="0" smtClean="0"/>
          </a:p>
          <a:p>
            <a:r>
              <a:rPr lang="en-US" dirty="0" smtClean="0">
                <a:hlinkClick r:id="rId3" action="ppaction://hlinksldjump"/>
              </a:rPr>
              <a:t>HDR and Bloom</a:t>
            </a:r>
            <a:endParaRPr lang="en-US" dirty="0" smtClean="0"/>
          </a:p>
          <a:p>
            <a:r>
              <a:rPr lang="en-US" dirty="0" smtClean="0">
                <a:hlinkClick r:id="rId4" action="ppaction://hlinksldjump"/>
              </a:rPr>
              <a:t>Visual Effects</a:t>
            </a:r>
            <a:endParaRPr lang="en-US" dirty="0"/>
          </a:p>
        </p:txBody>
      </p:sp>
    </p:spTree>
    <p:extLst>
      <p:ext uri="{BB962C8B-B14F-4D97-AF65-F5344CB8AC3E}">
        <p14:creationId xmlns:p14="http://schemas.microsoft.com/office/powerpoint/2010/main" val="1180103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Game Features (Performance)</a:t>
            </a:r>
            <a:endParaRPr lang="en-US" dirty="0"/>
          </a:p>
        </p:txBody>
      </p:sp>
      <p:sp>
        <p:nvSpPr>
          <p:cNvPr id="3" name="Content Placeholder 2"/>
          <p:cNvSpPr>
            <a:spLocks noGrp="1"/>
          </p:cNvSpPr>
          <p:nvPr>
            <p:ph idx="1"/>
          </p:nvPr>
        </p:nvSpPr>
        <p:spPr/>
        <p:txBody>
          <a:bodyPr/>
          <a:lstStyle/>
          <a:p>
            <a:r>
              <a:rPr lang="en-US" dirty="0" smtClean="0">
                <a:hlinkClick r:id="rId2" action="ppaction://hlinksldjump"/>
              </a:rPr>
              <a:t>Culling Occlusion</a:t>
            </a:r>
            <a:endParaRPr lang="en-US" dirty="0" smtClean="0"/>
          </a:p>
          <a:p>
            <a:r>
              <a:rPr lang="en-US" dirty="0" smtClean="0">
                <a:hlinkClick r:id="rId3" action="ppaction://hlinksldjump"/>
              </a:rPr>
              <a:t>Pool Management</a:t>
            </a:r>
            <a:endParaRPr lang="en-US" dirty="0"/>
          </a:p>
        </p:txBody>
      </p:sp>
    </p:spTree>
    <p:extLst>
      <p:ext uri="{BB962C8B-B14F-4D97-AF65-F5344CB8AC3E}">
        <p14:creationId xmlns:p14="http://schemas.microsoft.com/office/powerpoint/2010/main" val="29786850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Run/Sprint/Glide</a:t>
            </a:r>
            <a:endParaRPr lang="en-US" dirty="0"/>
          </a:p>
        </p:txBody>
      </p:sp>
      <p:sp>
        <p:nvSpPr>
          <p:cNvPr id="3" name="Content Placeholder 2"/>
          <p:cNvSpPr>
            <a:spLocks noGrp="1"/>
          </p:cNvSpPr>
          <p:nvPr>
            <p:ph idx="1"/>
          </p:nvPr>
        </p:nvSpPr>
        <p:spPr>
          <a:xfrm>
            <a:off x="1981200" y="1600203"/>
            <a:ext cx="4038600" cy="4525963"/>
          </a:xfrm>
        </p:spPr>
        <p:txBody>
          <a:bodyPr>
            <a:normAutofit fontScale="77500" lnSpcReduction="20000"/>
          </a:bodyPr>
          <a:lstStyle/>
          <a:p>
            <a:r>
              <a:rPr lang="en-US" dirty="0" smtClean="0"/>
              <a:t>Aston and Vesper can quickly navigate through out the level by utilizing Glide or Sprint mode.</a:t>
            </a:r>
          </a:p>
          <a:p>
            <a:r>
              <a:rPr lang="en-US" dirty="0" smtClean="0"/>
              <a:t>Glide mode allow Aston to move faster while still be able to use range weapon such as his G36 or Homing Plasma attack</a:t>
            </a:r>
          </a:p>
          <a:p>
            <a:r>
              <a:rPr lang="en-US" dirty="0" smtClean="0"/>
              <a:t>While vesper cannot attack while sprinting, she has more movement speed than Aston.</a:t>
            </a:r>
            <a:endParaRPr lang="en-US" dirty="0"/>
          </a:p>
        </p:txBody>
      </p:sp>
      <p:pic>
        <p:nvPicPr>
          <p:cNvPr id="10242" name="Picture 2" descr="M:\FinalReview\ImagePTS\OutPut\Aston_Ru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28605"/>
            <a:ext cx="3810000" cy="2961143"/>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M:\FinalReview\ImagePTS\OutPut\Vesper_Run.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76999" y="3743355"/>
            <a:ext cx="3810000" cy="2850585"/>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423882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a:t>Dodge Moves</a:t>
            </a:r>
          </a:p>
        </p:txBody>
      </p:sp>
      <p:sp>
        <p:nvSpPr>
          <p:cNvPr id="3" name="Content Placeholder 2"/>
          <p:cNvSpPr>
            <a:spLocks noGrp="1"/>
          </p:cNvSpPr>
          <p:nvPr>
            <p:ph idx="1"/>
          </p:nvPr>
        </p:nvSpPr>
        <p:spPr>
          <a:xfrm>
            <a:off x="6096000" y="1600203"/>
            <a:ext cx="4038600" cy="4525963"/>
          </a:xfrm>
        </p:spPr>
        <p:txBody>
          <a:bodyPr>
            <a:normAutofit fontScale="55000" lnSpcReduction="20000"/>
          </a:bodyPr>
          <a:lstStyle/>
          <a:p>
            <a:r>
              <a:rPr lang="en-US" dirty="0" smtClean="0"/>
              <a:t>Aston and Vesper can perform evasive maneuver by pressing an assigned button.</a:t>
            </a:r>
          </a:p>
          <a:p>
            <a:r>
              <a:rPr lang="en-US" dirty="0" smtClean="0"/>
              <a:t>Vesper has three different dodging animations depended on the direction she moves to. Though, every moves has the same function.</a:t>
            </a:r>
          </a:p>
          <a:p>
            <a:r>
              <a:rPr lang="en-US" dirty="0" smtClean="0"/>
              <a:t>Aston has two approaches on dodge. The first one is the same as Vesper where Aston roll into one direction. The second is when Aston perform the movement while Gliding. Aston will temporarily increase his move.</a:t>
            </a:r>
          </a:p>
          <a:p>
            <a:r>
              <a:rPr lang="en-US" dirty="0" smtClean="0"/>
              <a:t>Aston also enter Super Boosted mode by holding the assigned button after the dodge movement.</a:t>
            </a:r>
            <a:endParaRPr lang="en-US" dirty="0"/>
          </a:p>
        </p:txBody>
      </p:sp>
      <p:pic>
        <p:nvPicPr>
          <p:cNvPr id="11266" name="Picture 2" descr="M:\FinalReview\ImagePTS\OutPut\Vesper_Dodg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9864" y="170793"/>
            <a:ext cx="3972645" cy="3087688"/>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descr="M:\FinalReview\ImagePTS\OutPut\Aston_Dodge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5261" y="2951165"/>
            <a:ext cx="2788340" cy="3602039"/>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210302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Aim/Zoom</a:t>
            </a:r>
          </a:p>
        </p:txBody>
      </p:sp>
      <p:sp>
        <p:nvSpPr>
          <p:cNvPr id="3" name="Content Placeholder 2"/>
          <p:cNvSpPr>
            <a:spLocks noGrp="1"/>
          </p:cNvSpPr>
          <p:nvPr>
            <p:ph idx="1"/>
          </p:nvPr>
        </p:nvSpPr>
        <p:spPr>
          <a:xfrm>
            <a:off x="1981200" y="1600203"/>
            <a:ext cx="4038600" cy="4525963"/>
          </a:xfrm>
        </p:spPr>
        <p:txBody>
          <a:bodyPr>
            <a:normAutofit fontScale="92500"/>
          </a:bodyPr>
          <a:lstStyle/>
          <a:p>
            <a:r>
              <a:rPr lang="en-US" dirty="0"/>
              <a:t>Project V’ offers Run &amp; Gun gameplay. The character will enter aiming stance once the fire button is pressed.</a:t>
            </a:r>
          </a:p>
          <a:p>
            <a:r>
              <a:rPr lang="en-US" dirty="0" smtClean="0"/>
              <a:t>The game also offers zooming mode if player need to aim at target from afar.</a:t>
            </a:r>
            <a:endParaRPr lang="en-US" dirty="0"/>
          </a:p>
        </p:txBody>
      </p:sp>
      <p:pic>
        <p:nvPicPr>
          <p:cNvPr id="12290" name="Picture 2" descr="M:\FinalReview\ImagePTS\OutPut\Aim_Zoo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2" y="3775352"/>
            <a:ext cx="4482663" cy="2521497"/>
          </a:xfrm>
          <a:prstGeom prst="rect">
            <a:avLst/>
          </a:prstGeom>
          <a:noFill/>
          <a:extLst>
            <a:ext uri="{909E8E84-426E-40DD-AFC4-6F175D3DCCD1}">
              <a14:hiddenFill xmlns:a14="http://schemas.microsoft.com/office/drawing/2010/main">
                <a:solidFill>
                  <a:srgbClr val="FFFFFF"/>
                </a:solidFill>
              </a14:hiddenFill>
            </a:ext>
          </a:extLst>
        </p:spPr>
      </p:pic>
      <p:pic>
        <p:nvPicPr>
          <p:cNvPr id="12291" name="Picture 3" descr="M:\FinalReview\ImagePTS\OutPut\Aim_Aim.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2" y="914403"/>
            <a:ext cx="4482663" cy="2521497"/>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29953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Guns/Reloading/Fire mode</a:t>
            </a:r>
          </a:p>
        </p:txBody>
      </p:sp>
      <p:sp>
        <p:nvSpPr>
          <p:cNvPr id="3" name="Content Placeholder 2"/>
          <p:cNvSpPr>
            <a:spLocks noGrp="1"/>
          </p:cNvSpPr>
          <p:nvPr>
            <p:ph idx="1"/>
          </p:nvPr>
        </p:nvSpPr>
        <p:spPr>
          <a:xfrm>
            <a:off x="6400800" y="1600203"/>
            <a:ext cx="4038600" cy="4525963"/>
          </a:xfrm>
        </p:spPr>
        <p:txBody>
          <a:bodyPr>
            <a:normAutofit fontScale="62500" lnSpcReduction="20000"/>
          </a:bodyPr>
          <a:lstStyle/>
          <a:p>
            <a:r>
              <a:rPr lang="en-US" dirty="0" smtClean="0"/>
              <a:t>Even though weapons in this game seem to be less powerful than special melee attack, it is still quite handy when player need to attack enemy from range.</a:t>
            </a:r>
          </a:p>
          <a:p>
            <a:r>
              <a:rPr lang="en-US" dirty="0" smtClean="0"/>
              <a:t>Aston’s G36 has two firing mode Full Auto or Burst Fire. The first acts like regular assault rifle. He second one consume five bullets per shot but is extremely accurate an has penetration ability.</a:t>
            </a:r>
          </a:p>
          <a:p>
            <a:r>
              <a:rPr lang="en-US" dirty="0" smtClean="0"/>
              <a:t>Vesper’s shotgun has only semi-auto fire mode. The gun does impressive at close damage but it becomes weaker</a:t>
            </a:r>
            <a:endParaRPr lang="en-US" dirty="0"/>
          </a:p>
        </p:txBody>
      </p:sp>
      <p:pic>
        <p:nvPicPr>
          <p:cNvPr id="13314" name="Picture 2" descr="M:\FinalReview\ImagePTS\OutPut\Aim_Burs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6103" y="1205349"/>
            <a:ext cx="2209800" cy="2833255"/>
          </a:xfrm>
          <a:prstGeom prst="rect">
            <a:avLst/>
          </a:prstGeom>
          <a:noFill/>
          <a:extLst>
            <a:ext uri="{909E8E84-426E-40DD-AFC4-6F175D3DCCD1}">
              <a14:hiddenFill xmlns:a14="http://schemas.microsoft.com/office/drawing/2010/main">
                <a:solidFill>
                  <a:srgbClr val="FFFFFF"/>
                </a:solidFill>
              </a14:hiddenFill>
            </a:ext>
          </a:extLst>
        </p:spPr>
      </p:pic>
      <p:pic>
        <p:nvPicPr>
          <p:cNvPr id="13315" name="Picture 3" descr="M:\FinalReview\ImagePTS\OutPut\Aim_Auto.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7400" y="1205349"/>
            <a:ext cx="2209800" cy="283325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M:\FinalReview\ImagePTS\OutPut\Aim_Reload.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52751" y="4191003"/>
            <a:ext cx="2628900" cy="2480468"/>
          </a:xfrm>
          <a:prstGeom prst="rect">
            <a:avLst/>
          </a:prstGeom>
          <a:noFill/>
          <a:extLst>
            <a:ext uri="{909E8E84-426E-40DD-AFC4-6F175D3DCCD1}">
              <a14:hiddenFill xmlns:a14="http://schemas.microsoft.com/office/drawing/2010/main">
                <a:solidFill>
                  <a:srgbClr val="FFFFFF"/>
                </a:solidFill>
              </a14:hiddenFill>
            </a:ext>
          </a:extLst>
        </p:spPr>
      </p:pic>
      <p:sp>
        <p:nvSpPr>
          <p:cNvPr id="7" name="Action Button: Home 6">
            <a:hlinkClick r:id="rId5"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0736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Melee Attacks</a:t>
            </a:r>
          </a:p>
        </p:txBody>
      </p:sp>
      <p:sp>
        <p:nvSpPr>
          <p:cNvPr id="3" name="Content Placeholder 2"/>
          <p:cNvSpPr>
            <a:spLocks noGrp="1"/>
          </p:cNvSpPr>
          <p:nvPr>
            <p:ph idx="1"/>
          </p:nvPr>
        </p:nvSpPr>
        <p:spPr>
          <a:xfrm>
            <a:off x="1981200" y="1600203"/>
            <a:ext cx="4038600" cy="4525963"/>
          </a:xfrm>
        </p:spPr>
        <p:txBody>
          <a:bodyPr>
            <a:normAutofit lnSpcReduction="10000"/>
          </a:bodyPr>
          <a:lstStyle/>
          <a:p>
            <a:r>
              <a:rPr lang="en-US" dirty="0" smtClean="0"/>
              <a:t>Aston and Vesper can perform a quick-swift attack that shoves enemy back.</a:t>
            </a:r>
          </a:p>
          <a:p>
            <a:r>
              <a:rPr lang="en-US" dirty="0" smtClean="0"/>
              <a:t>Melee damage output is not high but capable of finished wounded enemy.</a:t>
            </a:r>
            <a:endParaRPr lang="en-US" dirty="0"/>
          </a:p>
        </p:txBody>
      </p:sp>
      <p:pic>
        <p:nvPicPr>
          <p:cNvPr id="14338" name="Picture 2" descr="M:\FinalReview\ImagePTS\OutPut\Aston_Mele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691032"/>
            <a:ext cx="4343400" cy="5541809"/>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9327802"/>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Special Attacks (Close-Quarter)</a:t>
            </a:r>
          </a:p>
        </p:txBody>
      </p:sp>
      <p:sp>
        <p:nvSpPr>
          <p:cNvPr id="3" name="Content Placeholder 2"/>
          <p:cNvSpPr>
            <a:spLocks noGrp="1"/>
          </p:cNvSpPr>
          <p:nvPr>
            <p:ph idx="1"/>
          </p:nvPr>
        </p:nvSpPr>
        <p:spPr>
          <a:xfrm>
            <a:off x="1981200" y="1600203"/>
            <a:ext cx="4038600" cy="4525963"/>
          </a:xfrm>
        </p:spPr>
        <p:txBody>
          <a:bodyPr>
            <a:normAutofit fontScale="55000" lnSpcReduction="20000"/>
          </a:bodyPr>
          <a:lstStyle/>
          <a:p>
            <a:r>
              <a:rPr lang="en-US" dirty="0" smtClean="0"/>
              <a:t>A special feature of this game. Player character can dash forward into an enemy and perform high damage melee attacks.</a:t>
            </a:r>
          </a:p>
          <a:p>
            <a:r>
              <a:rPr lang="en-US" dirty="0" smtClean="0"/>
              <a:t>Aston uses his backpack thruster to boosts his speed and attack an enemy with  Plasma Discharger installed on his arm armor.</a:t>
            </a:r>
          </a:p>
          <a:p>
            <a:r>
              <a:rPr lang="en-US" dirty="0" smtClean="0"/>
              <a:t>Vesper, however, is slower than Aston but her attacks are stronger and can perform three attacks in a row.</a:t>
            </a:r>
          </a:p>
          <a:p>
            <a:r>
              <a:rPr lang="en-US" dirty="0" smtClean="0"/>
              <a:t>Aston and Vesper also chain to their alternate attacks. Aston can perform energy drain that refill his energy. Vesper has fatal strike that very high damage output, capable of one hit kill the enemy.</a:t>
            </a:r>
            <a:endParaRPr lang="en-US" dirty="0"/>
          </a:p>
        </p:txBody>
      </p:sp>
      <p:pic>
        <p:nvPicPr>
          <p:cNvPr id="15362" name="Picture 2" descr="M:\FinalReview\ImagePTS\OutPut\Aston_MSA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7099" y="1219202"/>
            <a:ext cx="2667000" cy="2908620"/>
          </a:xfrm>
          <a:prstGeom prst="rect">
            <a:avLst/>
          </a:prstGeom>
          <a:noFill/>
          <a:extLst>
            <a:ext uri="{909E8E84-426E-40DD-AFC4-6F175D3DCCD1}">
              <a14:hiddenFill xmlns:a14="http://schemas.microsoft.com/office/drawing/2010/main">
                <a:solidFill>
                  <a:srgbClr val="FFFFFF"/>
                </a:solidFill>
              </a14:hiddenFill>
            </a:ext>
          </a:extLst>
        </p:spPr>
      </p:pic>
      <p:pic>
        <p:nvPicPr>
          <p:cNvPr id="15363" name="Picture 3" descr="M:\FinalReview\ImagePTS\OutPut\Vesper_MSA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43800" y="3276603"/>
            <a:ext cx="2853784" cy="3452963"/>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18638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Special Attacks (Range)</a:t>
            </a:r>
          </a:p>
        </p:txBody>
      </p:sp>
      <p:sp>
        <p:nvSpPr>
          <p:cNvPr id="3" name="Content Placeholder 2"/>
          <p:cNvSpPr>
            <a:spLocks noGrp="1"/>
          </p:cNvSpPr>
          <p:nvPr>
            <p:ph idx="1"/>
          </p:nvPr>
        </p:nvSpPr>
        <p:spPr>
          <a:xfrm>
            <a:off x="1981200" y="1600203"/>
            <a:ext cx="4038600" cy="4525963"/>
          </a:xfrm>
        </p:spPr>
        <p:txBody>
          <a:bodyPr>
            <a:normAutofit fontScale="62500" lnSpcReduction="20000"/>
          </a:bodyPr>
          <a:lstStyle/>
          <a:p>
            <a:r>
              <a:rPr lang="en-US" dirty="0" smtClean="0"/>
              <a:t>Both character can perform ranged special attacks to slow down or kill incoming enemy.</a:t>
            </a:r>
          </a:p>
          <a:p>
            <a:r>
              <a:rPr lang="en-US" dirty="0" smtClean="0"/>
              <a:t>Aston fire plasma cannon from his arm armor. The attack can hit multiple enemies at once.</a:t>
            </a:r>
          </a:p>
          <a:p>
            <a:r>
              <a:rPr lang="en-US" dirty="0" smtClean="0"/>
              <a:t>Aston can also mark targets and shoot homing projectiles to a single or multiple target at once.</a:t>
            </a:r>
          </a:p>
          <a:p>
            <a:r>
              <a:rPr lang="en-US" dirty="0" smtClean="0"/>
              <a:t>Vesper throws flying daggers to a target. Each dagger us not strong but it is capable to stun an enemy at range. Vesper throws a total of four daggers in a full combination.</a:t>
            </a:r>
            <a:endParaRPr lang="en-US" dirty="0"/>
          </a:p>
        </p:txBody>
      </p:sp>
      <p:pic>
        <p:nvPicPr>
          <p:cNvPr id="16386" name="Picture 2" descr="M:\FinalReview\ImagePTS\OutPut\Aston_MSA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7759" y="1371600"/>
            <a:ext cx="2895600" cy="3395928"/>
          </a:xfrm>
          <a:prstGeom prst="rect">
            <a:avLst/>
          </a:prstGeom>
          <a:noFill/>
          <a:extLst>
            <a:ext uri="{909E8E84-426E-40DD-AFC4-6F175D3DCCD1}">
              <a14:hiddenFill xmlns:a14="http://schemas.microsoft.com/office/drawing/2010/main">
                <a:solidFill>
                  <a:srgbClr val="FFFFFF"/>
                </a:solidFill>
              </a14:hiddenFill>
            </a:ext>
          </a:extLst>
        </p:spPr>
      </p:pic>
      <p:pic>
        <p:nvPicPr>
          <p:cNvPr id="16387" name="Picture 3" descr="M:\FinalReview\ImagePTS\OutPut\Vesper_MSA3.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305800" y="2895604"/>
            <a:ext cx="2212968" cy="3567113"/>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981477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a:t>Overdrive Mode</a:t>
            </a:r>
          </a:p>
        </p:txBody>
      </p:sp>
      <p:sp>
        <p:nvSpPr>
          <p:cNvPr id="3" name="Content Placeholder 2"/>
          <p:cNvSpPr>
            <a:spLocks noGrp="1"/>
          </p:cNvSpPr>
          <p:nvPr>
            <p:ph idx="1"/>
          </p:nvPr>
        </p:nvSpPr>
        <p:spPr>
          <a:xfrm>
            <a:off x="5562600" y="1600203"/>
            <a:ext cx="4038600" cy="4525963"/>
          </a:xfrm>
        </p:spPr>
        <p:txBody>
          <a:bodyPr>
            <a:normAutofit fontScale="92500" lnSpcReduction="20000"/>
          </a:bodyPr>
          <a:lstStyle/>
          <a:p>
            <a:r>
              <a:rPr lang="en-US" dirty="0" smtClean="0"/>
              <a:t>Overdrive Mode grants faster movement speed, faster energy regeneration and additional attacks for Aston and Vesper once triggered.</a:t>
            </a:r>
          </a:p>
          <a:p>
            <a:r>
              <a:rPr lang="en-US" dirty="0" smtClean="0"/>
              <a:t>An overdrive gauge must be at least 80% to trigger Overdrive mode on.</a:t>
            </a:r>
          </a:p>
        </p:txBody>
      </p:sp>
      <p:pic>
        <p:nvPicPr>
          <p:cNvPr id="17410" name="Picture 2" descr="M:\FinalReview\ImagePTS\OutPut\Vesper_OV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6" y="1295403"/>
            <a:ext cx="4067603" cy="4651403"/>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2778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9"/>
            <a:ext cx="8229600" cy="792163"/>
          </a:xfrm>
        </p:spPr>
        <p:txBody>
          <a:bodyPr>
            <a:normAutofit fontScale="90000"/>
          </a:bodyPr>
          <a:lstStyle/>
          <a:p>
            <a:r>
              <a:rPr lang="en-US" u="heavy" dirty="0" smtClean="0">
                <a:effectLst/>
              </a:rPr>
              <a:t>Thesis Abstract</a:t>
            </a:r>
            <a:endParaRPr lang="en-US" dirty="0"/>
          </a:p>
        </p:txBody>
      </p:sp>
      <p:sp>
        <p:nvSpPr>
          <p:cNvPr id="3" name="Content Placeholder 2"/>
          <p:cNvSpPr>
            <a:spLocks noGrp="1"/>
          </p:cNvSpPr>
          <p:nvPr>
            <p:ph idx="1"/>
          </p:nvPr>
        </p:nvSpPr>
        <p:spPr>
          <a:xfrm>
            <a:off x="1981200" y="1143000"/>
            <a:ext cx="8229600" cy="5166360"/>
          </a:xfrm>
        </p:spPr>
        <p:txBody>
          <a:bodyPr>
            <a:normAutofit fontScale="32500" lnSpcReduction="20000"/>
          </a:bodyPr>
          <a:lstStyle/>
          <a:p>
            <a:pPr marL="137160" indent="0">
              <a:buNone/>
            </a:pPr>
            <a:r>
              <a:rPr lang="en-US" sz="4900" b="1" dirty="0"/>
              <a:t>Game Design</a:t>
            </a:r>
            <a:r>
              <a:rPr lang="en-US" sz="4900" dirty="0"/>
              <a:t>: Hybrid shooting and melee combat third person shooter</a:t>
            </a:r>
          </a:p>
          <a:p>
            <a:pPr marL="137160" indent="0">
              <a:buNone/>
            </a:pPr>
            <a:endParaRPr lang="en-US" sz="4900" dirty="0"/>
          </a:p>
          <a:p>
            <a:pPr marL="137160" indent="0">
              <a:lnSpc>
                <a:spcPct val="120000"/>
              </a:lnSpc>
              <a:buNone/>
            </a:pPr>
            <a:r>
              <a:rPr lang="en-US" sz="4900" dirty="0"/>
              <a:t>	My intended thesis project is to create a game. There are several reasons that help me decide that I will start this project by single person. Since I enrolled in AAU I have taken many game design classes, from system and level design, character model and texturing to music composing. I have also created games using Unity. However, I did not create a fully complete game, or game demo. I want to take a chance to create a fully playable game demo for my thesis. I have confident in all of skills I learned and those I am still learning to finish this. The chance which I can take for create a game all by myself. A game creative vision always shines from a game when there are very few people who created it.</a:t>
            </a:r>
          </a:p>
          <a:p>
            <a:pPr marL="137160" indent="0">
              <a:lnSpc>
                <a:spcPct val="120000"/>
              </a:lnSpc>
              <a:buNone/>
            </a:pPr>
            <a:r>
              <a:rPr lang="en-US" sz="4900" dirty="0"/>
              <a:t>	“Project V’ “is a near future sci-fi themed third person shooter, created by using Unity. While it retains many feature from TPS games, Project V’ also focuses on melee attacks. There are two main characters with different fighting style, gun or melee based. Player can combine melee attack skills and make a chain combo attack on foe. The near future sci-fi theme and back story also create a world that guns are not the only weapon that is the most powerful on war anymore. The combination attack plus fast gameplay will ensure an entertainment for players.</a:t>
            </a:r>
          </a:p>
          <a:p>
            <a:endParaRPr lang="en-US" dirty="0"/>
          </a:p>
        </p:txBody>
      </p:sp>
    </p:spTree>
    <p:extLst>
      <p:ext uri="{BB962C8B-B14F-4D97-AF65-F5344CB8AC3E}">
        <p14:creationId xmlns:p14="http://schemas.microsoft.com/office/powerpoint/2010/main" val="176187275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Special Attacks (Overdrive)</a:t>
            </a:r>
          </a:p>
        </p:txBody>
      </p:sp>
      <p:sp>
        <p:nvSpPr>
          <p:cNvPr id="3" name="Content Placeholder 2"/>
          <p:cNvSpPr>
            <a:spLocks noGrp="1"/>
          </p:cNvSpPr>
          <p:nvPr>
            <p:ph idx="1"/>
          </p:nvPr>
        </p:nvSpPr>
        <p:spPr>
          <a:xfrm>
            <a:off x="1981200" y="1600203"/>
            <a:ext cx="4038600" cy="4525963"/>
          </a:xfrm>
        </p:spPr>
        <p:txBody>
          <a:bodyPr>
            <a:normAutofit lnSpcReduction="10000"/>
          </a:bodyPr>
          <a:lstStyle/>
          <a:p>
            <a:r>
              <a:rPr lang="en-US" dirty="0"/>
              <a:t>The new special attack gained from this mode can take on multiple enemy at once.</a:t>
            </a:r>
          </a:p>
          <a:p>
            <a:r>
              <a:rPr lang="en-US" dirty="0" smtClean="0"/>
              <a:t>However, Overdrive gauge is drained each time the overdrive attack is performed.</a:t>
            </a:r>
            <a:endParaRPr lang="en-US" dirty="0"/>
          </a:p>
        </p:txBody>
      </p:sp>
      <p:pic>
        <p:nvPicPr>
          <p:cNvPr id="18434" name="Picture 2" descr="M:\FinalReview\ImagePTS\OutPut\Aston_OVD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1200" y="1171908"/>
            <a:ext cx="3200400" cy="2837793"/>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descr="M:\FinalReview\ImagePTS\OutPut\Aston_OVD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86600" y="4009701"/>
            <a:ext cx="3200400" cy="2837793"/>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6738457"/>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Aston</a:t>
            </a:r>
            <a:endParaRPr lang="en-US" dirty="0"/>
          </a:p>
        </p:txBody>
      </p:sp>
      <p:sp>
        <p:nvSpPr>
          <p:cNvPr id="3" name="Content Placeholder 2"/>
          <p:cNvSpPr>
            <a:spLocks noGrp="1"/>
          </p:cNvSpPr>
          <p:nvPr>
            <p:ph idx="1"/>
          </p:nvPr>
        </p:nvSpPr>
        <p:spPr>
          <a:xfrm>
            <a:off x="1981200" y="1600203"/>
            <a:ext cx="4038600" cy="4525963"/>
          </a:xfrm>
        </p:spPr>
        <p:txBody>
          <a:bodyPr>
            <a:normAutofit fontScale="85000" lnSpcReduction="10000"/>
          </a:bodyPr>
          <a:lstStyle/>
          <a:p>
            <a:r>
              <a:rPr lang="en-US" dirty="0" smtClean="0"/>
              <a:t>Aston has ranged and crowd control fighting style. He utilizes weapon installed on his combat armor such as Plasma Dischargers and thruster.</a:t>
            </a:r>
          </a:p>
          <a:p>
            <a:r>
              <a:rPr lang="en-US" dirty="0" smtClean="0"/>
              <a:t>The character features variable back thrusters and function arm and leg cannons.</a:t>
            </a:r>
            <a:endParaRPr lang="en-US" dirty="0"/>
          </a:p>
        </p:txBody>
      </p:sp>
      <p:pic>
        <p:nvPicPr>
          <p:cNvPr id="19458" name="Picture 2" descr="M:\FinalReview\ImagePTS\OutPut\Aston_F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3633" y="861853"/>
            <a:ext cx="4957683" cy="5619751"/>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94575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Vesper</a:t>
            </a:r>
            <a:endParaRPr lang="en-US" dirty="0"/>
          </a:p>
        </p:txBody>
      </p:sp>
      <p:sp>
        <p:nvSpPr>
          <p:cNvPr id="3" name="Content Placeholder 2"/>
          <p:cNvSpPr>
            <a:spLocks noGrp="1"/>
          </p:cNvSpPr>
          <p:nvPr>
            <p:ph idx="1"/>
          </p:nvPr>
        </p:nvSpPr>
        <p:spPr>
          <a:xfrm>
            <a:off x="1981200" y="1600203"/>
            <a:ext cx="4038600" cy="4525963"/>
          </a:xfrm>
        </p:spPr>
        <p:txBody>
          <a:bodyPr>
            <a:normAutofit fontScale="70000" lnSpcReduction="20000"/>
          </a:bodyPr>
          <a:lstStyle/>
          <a:p>
            <a:r>
              <a:rPr lang="en-US" dirty="0" smtClean="0"/>
              <a:t>Vesper is a close combat type character. Her kicks combined with steel leg guards are capable of incapacitating enemy drones. She also uses electrify kunai stored in waist binder to attacks enemy.</a:t>
            </a:r>
          </a:p>
          <a:p>
            <a:r>
              <a:rPr lang="en-US" dirty="0" smtClean="0"/>
              <a:t>The character features waist binder that automatically opens when kunai is needed.</a:t>
            </a:r>
          </a:p>
          <a:p>
            <a:r>
              <a:rPr lang="en-US" dirty="0" smtClean="0"/>
              <a:t>Also, sensor compartments will open when Overdrive Mode is triggered.</a:t>
            </a:r>
          </a:p>
          <a:p>
            <a:endParaRPr lang="en-US" dirty="0"/>
          </a:p>
        </p:txBody>
      </p:sp>
      <p:pic>
        <p:nvPicPr>
          <p:cNvPr id="20482" name="Picture 2" descr="M:\FinalReview\ImagePTS\OutPut\Vesper_Fu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228602"/>
            <a:ext cx="5715000" cy="6512301"/>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38931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Color ramp cel-shading</a:t>
            </a:r>
            <a:endParaRPr lang="en-US" dirty="0"/>
          </a:p>
        </p:txBody>
      </p:sp>
      <p:sp>
        <p:nvSpPr>
          <p:cNvPr id="3" name="Content Placeholder 2"/>
          <p:cNvSpPr>
            <a:spLocks noGrp="1"/>
          </p:cNvSpPr>
          <p:nvPr>
            <p:ph idx="1"/>
          </p:nvPr>
        </p:nvSpPr>
        <p:spPr>
          <a:xfrm>
            <a:off x="1981200" y="1600203"/>
            <a:ext cx="4038600" cy="4525963"/>
          </a:xfrm>
        </p:spPr>
        <p:txBody>
          <a:bodyPr/>
          <a:lstStyle/>
          <a:p>
            <a:r>
              <a:rPr lang="en-US" dirty="0" smtClean="0"/>
              <a:t>Character shader based on Team Fortress 2 shader utilized color ramp to define light and shade color.</a:t>
            </a:r>
            <a:endParaRPr lang="en-US" dirty="0"/>
          </a:p>
        </p:txBody>
      </p:sp>
      <p:pic>
        <p:nvPicPr>
          <p:cNvPr id="21507" name="Picture 3" descr="M:\FinalReview\ImagePTS\OutPut\toon_Ram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219202"/>
            <a:ext cx="2819400" cy="2852964"/>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descr="M:\FinalReview\ImagePTS\OutPut\toon_Ramp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3801" y="3739246"/>
            <a:ext cx="3006763" cy="3042557"/>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984643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Non Photorealistic Rendering</a:t>
            </a:r>
            <a:endParaRPr lang="en-US" dirty="0"/>
          </a:p>
        </p:txBody>
      </p:sp>
      <p:sp>
        <p:nvSpPr>
          <p:cNvPr id="3" name="Content Placeholder 2"/>
          <p:cNvSpPr>
            <a:spLocks noGrp="1"/>
          </p:cNvSpPr>
          <p:nvPr>
            <p:ph idx="1"/>
          </p:nvPr>
        </p:nvSpPr>
        <p:spPr>
          <a:xfrm>
            <a:off x="1981200" y="1600203"/>
            <a:ext cx="4038600" cy="4525963"/>
          </a:xfrm>
        </p:spPr>
        <p:txBody>
          <a:bodyPr>
            <a:normAutofit fontScale="92500" lnSpcReduction="20000"/>
          </a:bodyPr>
          <a:lstStyle/>
          <a:p>
            <a:r>
              <a:rPr lang="en-US" dirty="0"/>
              <a:t>Non Photorealistic </a:t>
            </a:r>
            <a:r>
              <a:rPr lang="en-US" dirty="0" smtClean="0"/>
              <a:t>Rendering or NPR is a rendering that is not defined by regular lighting logic.</a:t>
            </a:r>
          </a:p>
          <a:p>
            <a:r>
              <a:rPr lang="en-US" dirty="0" smtClean="0"/>
              <a:t>The NPR effect for characters is rim lighting. The rim light appears on the edge of object depended on camera viewing angle.</a:t>
            </a:r>
            <a:endParaRPr lang="en-US" dirty="0"/>
          </a:p>
        </p:txBody>
      </p:sp>
      <p:pic>
        <p:nvPicPr>
          <p:cNvPr id="22530" name="Picture 2" descr="M:\FinalReview\ImagePTS\OutPut\NPR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56493" y="3890452"/>
            <a:ext cx="4948299" cy="2299760"/>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M:\FinalReview\ImagePTS\OutPut\NPR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6493" y="1375852"/>
            <a:ext cx="4948299" cy="2299760"/>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2876681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Emission map &amp; UV </a:t>
            </a:r>
            <a:r>
              <a:rPr lang="en-US" dirty="0"/>
              <a:t>Animations</a:t>
            </a:r>
          </a:p>
        </p:txBody>
      </p:sp>
      <p:sp>
        <p:nvSpPr>
          <p:cNvPr id="3" name="Content Placeholder 2"/>
          <p:cNvSpPr>
            <a:spLocks noGrp="1"/>
          </p:cNvSpPr>
          <p:nvPr>
            <p:ph idx="1"/>
          </p:nvPr>
        </p:nvSpPr>
        <p:spPr>
          <a:xfrm>
            <a:off x="1981200" y="1600203"/>
            <a:ext cx="4038600" cy="4525963"/>
          </a:xfrm>
        </p:spPr>
        <p:txBody>
          <a:bodyPr>
            <a:normAutofit fontScale="92500" lnSpcReduction="20000"/>
          </a:bodyPr>
          <a:lstStyle/>
          <a:p>
            <a:r>
              <a:rPr lang="en-US" dirty="0" smtClean="0"/>
              <a:t>Beside NPR effect, I also added emissive property to the character shader.</a:t>
            </a:r>
          </a:p>
          <a:p>
            <a:r>
              <a:rPr lang="en-US" dirty="0" smtClean="0"/>
              <a:t>The emissive uses marking texture which its UV can be moved via scripting. I can create UV animation by having script move the UV offset.</a:t>
            </a:r>
            <a:endParaRPr lang="en-US" dirty="0"/>
          </a:p>
        </p:txBody>
      </p:sp>
      <p:pic>
        <p:nvPicPr>
          <p:cNvPr id="23554" name="Picture 2" descr="M:\FinalReview\ImagePTS\OutPut\MissionU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3142" y="1634375"/>
            <a:ext cx="4841065" cy="3824769"/>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91769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Character Rig (Mixamo)</a:t>
            </a:r>
          </a:p>
        </p:txBody>
      </p:sp>
      <p:sp>
        <p:nvSpPr>
          <p:cNvPr id="3" name="Content Placeholder 2"/>
          <p:cNvSpPr>
            <a:spLocks noGrp="1"/>
          </p:cNvSpPr>
          <p:nvPr>
            <p:ph idx="1"/>
          </p:nvPr>
        </p:nvSpPr>
        <p:spPr>
          <a:xfrm>
            <a:off x="1981200" y="1600203"/>
            <a:ext cx="4038600" cy="4525963"/>
          </a:xfrm>
        </p:spPr>
        <p:txBody>
          <a:bodyPr>
            <a:normAutofit fontScale="77500" lnSpcReduction="20000"/>
          </a:bodyPr>
          <a:lstStyle/>
          <a:p>
            <a:r>
              <a:rPr lang="en-US" dirty="0" smtClean="0"/>
              <a:t>To shorten amount of time to Rig, I use Mixamo auto rig service.</a:t>
            </a:r>
          </a:p>
          <a:p>
            <a:r>
              <a:rPr lang="en-US" dirty="0" smtClean="0"/>
              <a:t>After bones location and paint weight are cleaned up. I can use the script to easily create control rig.</a:t>
            </a:r>
          </a:p>
          <a:p>
            <a:r>
              <a:rPr lang="en-US" dirty="0" smtClean="0"/>
              <a:t>The control rig feature IK/FK switch and several features animator would like to use it.</a:t>
            </a:r>
          </a:p>
        </p:txBody>
      </p:sp>
      <p:pic>
        <p:nvPicPr>
          <p:cNvPr id="24579" name="Picture 3" descr="M:\FinalReview\ImagePTS\OutPut\Mixam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1" y="1295400"/>
            <a:ext cx="3213135" cy="29718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M:\FinalReview\ImagePTS\OutPut\Mixamo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5802" y="2819403"/>
            <a:ext cx="2209387" cy="3913627"/>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307489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Character Animations retargeting (Mixamo)</a:t>
            </a:r>
          </a:p>
        </p:txBody>
      </p:sp>
      <p:sp>
        <p:nvSpPr>
          <p:cNvPr id="3" name="Content Placeholder 2"/>
          <p:cNvSpPr>
            <a:spLocks noGrp="1"/>
          </p:cNvSpPr>
          <p:nvPr>
            <p:ph idx="1"/>
          </p:nvPr>
        </p:nvSpPr>
        <p:spPr>
          <a:xfrm>
            <a:off x="1981200" y="1600203"/>
            <a:ext cx="3124200" cy="4525963"/>
          </a:xfrm>
        </p:spPr>
        <p:txBody>
          <a:bodyPr>
            <a:normAutofit fontScale="77500" lnSpcReduction="20000"/>
          </a:bodyPr>
          <a:lstStyle/>
          <a:p>
            <a:r>
              <a:rPr lang="en-US" dirty="0" smtClean="0"/>
              <a:t>Mixamo also offers character animation data that can be applied to any characters rigged by its auto rigging.</a:t>
            </a:r>
          </a:p>
          <a:p>
            <a:r>
              <a:rPr lang="en-US" dirty="0" smtClean="0"/>
              <a:t>I can also use the control rig to retarget the animation data such as arm or leg position and poses.</a:t>
            </a:r>
            <a:endParaRPr lang="en-US" dirty="0"/>
          </a:p>
        </p:txBody>
      </p:sp>
      <p:pic>
        <p:nvPicPr>
          <p:cNvPr id="25602" name="Picture 2" descr="M:\FinalReview\ImagePTS\OutPut\animation_retarget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4277" y="1828803"/>
            <a:ext cx="2853725" cy="4220779"/>
          </a:xfrm>
          <a:prstGeom prst="rect">
            <a:avLst/>
          </a:prstGeom>
          <a:noFill/>
          <a:extLst>
            <a:ext uri="{909E8E84-426E-40DD-AFC4-6F175D3DCCD1}">
              <a14:hiddenFill xmlns:a14="http://schemas.microsoft.com/office/drawing/2010/main">
                <a:solidFill>
                  <a:srgbClr val="FFFFFF"/>
                </a:solidFill>
              </a14:hiddenFill>
            </a:ext>
          </a:extLst>
        </p:spPr>
      </p:pic>
      <p:pic>
        <p:nvPicPr>
          <p:cNvPr id="25603" name="Picture 3" descr="M:\FinalReview\ImagePTS\OutPut\animation_retarget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5" y="1828803"/>
            <a:ext cx="2853725" cy="4220779"/>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9482615"/>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Unity Mecanim</a:t>
            </a:r>
            <a:endParaRPr lang="en-US" dirty="0"/>
          </a:p>
        </p:txBody>
      </p:sp>
      <p:sp>
        <p:nvSpPr>
          <p:cNvPr id="3" name="Content Placeholder 2"/>
          <p:cNvSpPr>
            <a:spLocks noGrp="1"/>
          </p:cNvSpPr>
          <p:nvPr>
            <p:ph idx="1"/>
          </p:nvPr>
        </p:nvSpPr>
        <p:spPr>
          <a:xfrm>
            <a:off x="1981200" y="1600203"/>
            <a:ext cx="4038600" cy="4525963"/>
          </a:xfrm>
        </p:spPr>
        <p:txBody>
          <a:bodyPr>
            <a:normAutofit fontScale="92500" lnSpcReduction="20000"/>
          </a:bodyPr>
          <a:lstStyle/>
          <a:p>
            <a:r>
              <a:rPr lang="en-US" dirty="0" smtClean="0"/>
              <a:t>Starting from Unity3d 4.0, Unity engine offer a new animation system called </a:t>
            </a:r>
            <a:r>
              <a:rPr lang="en-US" dirty="0"/>
              <a:t>M</a:t>
            </a:r>
            <a:r>
              <a:rPr lang="en-US" dirty="0" smtClean="0"/>
              <a:t>ecanim.</a:t>
            </a:r>
          </a:p>
          <a:p>
            <a:r>
              <a:rPr lang="en-US" dirty="0" smtClean="0"/>
              <a:t>Mecanim features visualized state machine and humanoid rig which helps developer integrates animations into game.</a:t>
            </a:r>
            <a:endParaRPr lang="en-US" dirty="0"/>
          </a:p>
        </p:txBody>
      </p:sp>
      <p:pic>
        <p:nvPicPr>
          <p:cNvPr id="26626" name="Picture 2" descr="M:\FinalReview\ImagePTS\OutPut\mecanim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9007" y="2895604"/>
            <a:ext cx="2926959" cy="3821113"/>
          </a:xfrm>
          <a:prstGeom prst="rect">
            <a:avLst/>
          </a:prstGeom>
          <a:noFill/>
          <a:extLst>
            <a:ext uri="{909E8E84-426E-40DD-AFC4-6F175D3DCCD1}">
              <a14:hiddenFill xmlns:a14="http://schemas.microsoft.com/office/drawing/2010/main">
                <a:solidFill>
                  <a:srgbClr val="FFFFFF"/>
                </a:solidFill>
              </a14:hiddenFill>
            </a:ext>
          </a:extLst>
        </p:spPr>
      </p:pic>
      <p:pic>
        <p:nvPicPr>
          <p:cNvPr id="26627" name="Picture 3" descr="M:\FinalReview\ImagePTS\OutPut\mecanim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7" y="457203"/>
            <a:ext cx="4154487" cy="2336899"/>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732957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Humanoid </a:t>
            </a:r>
            <a:r>
              <a:rPr lang="en-US" dirty="0"/>
              <a:t>Rig (Unity Mecanim)</a:t>
            </a:r>
          </a:p>
        </p:txBody>
      </p:sp>
      <p:sp>
        <p:nvSpPr>
          <p:cNvPr id="3" name="Content Placeholder 2"/>
          <p:cNvSpPr>
            <a:spLocks noGrp="1"/>
          </p:cNvSpPr>
          <p:nvPr>
            <p:ph idx="1"/>
          </p:nvPr>
        </p:nvSpPr>
        <p:spPr>
          <a:xfrm>
            <a:off x="6324600" y="1600203"/>
            <a:ext cx="4038600" cy="4525963"/>
          </a:xfrm>
        </p:spPr>
        <p:txBody>
          <a:bodyPr>
            <a:normAutofit fontScale="70000" lnSpcReduction="20000"/>
          </a:bodyPr>
          <a:lstStyle/>
          <a:p>
            <a:r>
              <a:rPr lang="en-US" dirty="0" smtClean="0"/>
              <a:t>One of the most useful features of Unity Mecanim is Humanoid Rig retargeting.</a:t>
            </a:r>
          </a:p>
          <a:p>
            <a:r>
              <a:rPr lang="en-US" dirty="0" smtClean="0"/>
              <a:t>The feature enable animation from one rig to be applied to another rig with different set up. It enable animation to be share as long as they are humanoid biped rig.</a:t>
            </a:r>
          </a:p>
          <a:p>
            <a:r>
              <a:rPr lang="en-US" dirty="0" smtClean="0"/>
              <a:t>This allows me to share animation to different character or apply a same motion data to a character even if I made a changes to the rig itself.</a:t>
            </a:r>
            <a:endParaRPr lang="en-US" dirty="0"/>
          </a:p>
        </p:txBody>
      </p:sp>
      <p:pic>
        <p:nvPicPr>
          <p:cNvPr id="27650" name="Picture 2" descr="M:\FinalReview\ImagePTS\OutPut\mecanim_humanoidri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2" y="1295402"/>
            <a:ext cx="3943351" cy="5276851"/>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19255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895600"/>
            <a:ext cx="9956800" cy="1143000"/>
          </a:xfrm>
        </p:spPr>
        <p:txBody>
          <a:bodyPr>
            <a:noAutofit/>
          </a:bodyPr>
          <a:lstStyle/>
          <a:p>
            <a:pPr algn="ctr"/>
            <a:r>
              <a:rPr lang="en-US" sz="8800" dirty="0"/>
              <a:t>Project planning </a:t>
            </a:r>
            <a:endParaRPr lang="en-US" sz="8800" dirty="0"/>
          </a:p>
        </p:txBody>
      </p:sp>
    </p:spTree>
    <p:extLst>
      <p:ext uri="{BB962C8B-B14F-4D97-AF65-F5344CB8AC3E}">
        <p14:creationId xmlns:p14="http://schemas.microsoft.com/office/powerpoint/2010/main" val="25340883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State Machine (Unity Mecanim)</a:t>
            </a:r>
          </a:p>
        </p:txBody>
      </p:sp>
      <p:sp>
        <p:nvSpPr>
          <p:cNvPr id="3" name="Content Placeholder 2"/>
          <p:cNvSpPr>
            <a:spLocks noGrp="1"/>
          </p:cNvSpPr>
          <p:nvPr>
            <p:ph idx="1"/>
          </p:nvPr>
        </p:nvSpPr>
        <p:spPr>
          <a:xfrm>
            <a:off x="1981200" y="1600203"/>
            <a:ext cx="4038600" cy="4525963"/>
          </a:xfrm>
        </p:spPr>
        <p:txBody>
          <a:bodyPr>
            <a:normAutofit fontScale="77500" lnSpcReduction="20000"/>
          </a:bodyPr>
          <a:lstStyle/>
          <a:p>
            <a:r>
              <a:rPr lang="en-US" dirty="0" smtClean="0"/>
              <a:t>State machine is one of Unity Mecanim feature. It visualize character animation states. It less the number of script that needed to drive animation.</a:t>
            </a:r>
          </a:p>
          <a:p>
            <a:r>
              <a:rPr lang="en-US" dirty="0" smtClean="0"/>
              <a:t>The state machine also handles blend parameter. This helps adjusting animation transition is possible during runtime.</a:t>
            </a:r>
            <a:endParaRPr lang="en-US" dirty="0"/>
          </a:p>
        </p:txBody>
      </p:sp>
      <p:pic>
        <p:nvPicPr>
          <p:cNvPr id="28674" name="Picture 2" descr="M:\FinalReview\ImagePTS\OutPut\mecanim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6" y="2209800"/>
            <a:ext cx="4605867" cy="2590800"/>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6395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Animation </a:t>
            </a:r>
            <a:r>
              <a:rPr lang="en-US" dirty="0" smtClean="0"/>
              <a:t>Transition</a:t>
            </a:r>
            <a:endParaRPr lang="en-US" dirty="0"/>
          </a:p>
        </p:txBody>
      </p:sp>
      <p:sp>
        <p:nvSpPr>
          <p:cNvPr id="3" name="Content Placeholder 2"/>
          <p:cNvSpPr>
            <a:spLocks noGrp="1"/>
          </p:cNvSpPr>
          <p:nvPr>
            <p:ph idx="1"/>
          </p:nvPr>
        </p:nvSpPr>
        <p:spPr>
          <a:xfrm>
            <a:off x="6096000" y="1600203"/>
            <a:ext cx="4038600" cy="4525963"/>
          </a:xfrm>
        </p:spPr>
        <p:txBody>
          <a:bodyPr/>
          <a:lstStyle/>
          <a:p>
            <a:r>
              <a:rPr lang="en-US" dirty="0" smtClean="0"/>
              <a:t>The Mecanim state machine visualize animation mapping. And the transition between two animation can be configured within this mapping.</a:t>
            </a:r>
            <a:endParaRPr lang="en-US" dirty="0"/>
          </a:p>
        </p:txBody>
      </p:sp>
      <p:pic>
        <p:nvPicPr>
          <p:cNvPr id="29698" name="Picture 2" descr="M:\FinalReview\ImagePTS\OutPut\mecanim_Transi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1" y="1295401"/>
            <a:ext cx="2869291" cy="5130800"/>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365908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Animation </a:t>
            </a:r>
            <a:r>
              <a:rPr lang="en-US" dirty="0" smtClean="0"/>
              <a:t>Layers</a:t>
            </a:r>
            <a:endParaRPr lang="en-US" dirty="0"/>
          </a:p>
        </p:txBody>
      </p:sp>
      <p:sp>
        <p:nvSpPr>
          <p:cNvPr id="3" name="Content Placeholder 2"/>
          <p:cNvSpPr>
            <a:spLocks noGrp="1"/>
          </p:cNvSpPr>
          <p:nvPr>
            <p:ph idx="1"/>
          </p:nvPr>
        </p:nvSpPr>
        <p:spPr>
          <a:xfrm>
            <a:off x="1981200" y="1600203"/>
            <a:ext cx="3962400" cy="4525963"/>
          </a:xfrm>
        </p:spPr>
        <p:txBody>
          <a:bodyPr>
            <a:normAutofit fontScale="77500" lnSpcReduction="20000"/>
          </a:bodyPr>
          <a:lstStyle/>
          <a:p>
            <a:r>
              <a:rPr lang="en-US" dirty="0" smtClean="0"/>
              <a:t>It is possible to play two animation simultaneously with animation layers.</a:t>
            </a:r>
          </a:p>
          <a:p>
            <a:r>
              <a:rPr lang="en-US" dirty="0" smtClean="0"/>
              <a:t>The second layer can override the current animation or adds movement to current animation.</a:t>
            </a:r>
          </a:p>
          <a:p>
            <a:r>
              <a:rPr lang="en-US" dirty="0" smtClean="0"/>
              <a:t>Also, animation mark can be applied to characters. For example, the system can play only arm joints animation while the rest still play their current animation.</a:t>
            </a:r>
            <a:endParaRPr lang="en-US" dirty="0"/>
          </a:p>
        </p:txBody>
      </p:sp>
      <p:pic>
        <p:nvPicPr>
          <p:cNvPr id="30722" name="Picture 2" descr="M:\FinalReview\ImagePTS\OutPut\Mecanim_Layer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6" y="1143004"/>
            <a:ext cx="4222219" cy="2426999"/>
          </a:xfrm>
          <a:prstGeom prst="rect">
            <a:avLst/>
          </a:prstGeom>
          <a:noFill/>
          <a:extLst>
            <a:ext uri="{909E8E84-426E-40DD-AFC4-6F175D3DCCD1}">
              <a14:hiddenFill xmlns:a14="http://schemas.microsoft.com/office/drawing/2010/main">
                <a:solidFill>
                  <a:srgbClr val="FFFFFF"/>
                </a:solidFill>
              </a14:hiddenFill>
            </a:ext>
          </a:extLst>
        </p:spPr>
      </p:pic>
      <p:pic>
        <p:nvPicPr>
          <p:cNvPr id="30723" name="Picture 3" descr="M:\FinalReview\ImagePTS\OutPut\mecanim_mas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5277" y="3657605"/>
            <a:ext cx="3041769" cy="2997255"/>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06712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Animation </a:t>
            </a:r>
            <a:r>
              <a:rPr lang="en-US" dirty="0" smtClean="0"/>
              <a:t>Events</a:t>
            </a:r>
            <a:endParaRPr lang="en-US" dirty="0"/>
          </a:p>
        </p:txBody>
      </p:sp>
      <p:sp>
        <p:nvSpPr>
          <p:cNvPr id="3" name="Content Placeholder 2"/>
          <p:cNvSpPr>
            <a:spLocks noGrp="1"/>
          </p:cNvSpPr>
          <p:nvPr>
            <p:ph idx="1"/>
          </p:nvPr>
        </p:nvSpPr>
        <p:spPr>
          <a:xfrm>
            <a:off x="1981200" y="1600203"/>
            <a:ext cx="3962400" cy="4525963"/>
          </a:xfrm>
        </p:spPr>
        <p:txBody>
          <a:bodyPr>
            <a:normAutofit fontScale="92500" lnSpcReduction="20000"/>
          </a:bodyPr>
          <a:lstStyle/>
          <a:p>
            <a:r>
              <a:rPr lang="en-US" dirty="0" smtClean="0"/>
              <a:t>In Unity 4.3 a new feature has been added to Mecanim system. The new feature can trigger a function in a script at a certain frame.</a:t>
            </a:r>
          </a:p>
          <a:p>
            <a:r>
              <a:rPr lang="en-US" dirty="0" smtClean="0"/>
              <a:t>This enable developer to play sound or turn on collision at the exact time they want to.</a:t>
            </a:r>
            <a:endParaRPr lang="en-US" dirty="0"/>
          </a:p>
        </p:txBody>
      </p:sp>
      <p:pic>
        <p:nvPicPr>
          <p:cNvPr id="31746" name="Picture 2" descr="M:\FinalReview\ImagePTS\OutPut\mecanim_ev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3883" y="2133602"/>
            <a:ext cx="4419600" cy="3238951"/>
          </a:xfrm>
          <a:prstGeom prst="rect">
            <a:avLst/>
          </a:prstGeom>
          <a:noFill/>
          <a:extLst>
            <a:ext uri="{909E8E84-426E-40DD-AFC4-6F175D3DCCD1}">
              <a14:hiddenFill xmlns:a14="http://schemas.microsoft.com/office/drawing/2010/main">
                <a:solidFill>
                  <a:srgbClr val="FFFFFF"/>
                </a:solidFill>
              </a14:hiddenFill>
            </a:ext>
          </a:extLst>
        </p:spPr>
      </p:pic>
      <p:sp>
        <p:nvSpPr>
          <p:cNvPr id="7" name="Action Button: Home 6">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0778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Character Inverse </a:t>
            </a:r>
            <a:r>
              <a:rPr lang="en-US" dirty="0" smtClean="0"/>
              <a:t>Kinematic</a:t>
            </a:r>
            <a:endParaRPr lang="en-US" dirty="0"/>
          </a:p>
        </p:txBody>
      </p:sp>
      <p:sp>
        <p:nvSpPr>
          <p:cNvPr id="3" name="Content Placeholder 2"/>
          <p:cNvSpPr>
            <a:spLocks noGrp="1"/>
          </p:cNvSpPr>
          <p:nvPr>
            <p:ph idx="1"/>
          </p:nvPr>
        </p:nvSpPr>
        <p:spPr>
          <a:xfrm>
            <a:off x="5943600" y="1600203"/>
            <a:ext cx="3962400" cy="4525963"/>
          </a:xfrm>
        </p:spPr>
        <p:txBody>
          <a:bodyPr>
            <a:normAutofit fontScale="85000" lnSpcReduction="10000"/>
          </a:bodyPr>
          <a:lstStyle/>
          <a:p>
            <a:r>
              <a:rPr lang="en-US" dirty="0"/>
              <a:t>Inverse </a:t>
            </a:r>
            <a:r>
              <a:rPr lang="en-US" dirty="0" smtClean="0"/>
              <a:t>Kinematic or IK is need for creating third person character shooter game. Character arms and head need to look at where cross-hair pointed to.</a:t>
            </a:r>
          </a:p>
          <a:p>
            <a:r>
              <a:rPr lang="en-US" dirty="0" smtClean="0"/>
              <a:t>IK set up from Maya will not be exported to Unity, so dedicated IK script is needed.</a:t>
            </a:r>
            <a:endParaRPr lang="en-US" dirty="0"/>
          </a:p>
        </p:txBody>
      </p:sp>
      <p:pic>
        <p:nvPicPr>
          <p:cNvPr id="32770" name="Picture 2" descr="M:\FinalReview\ImagePTS\OutPut\IKrig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046" y="3825879"/>
            <a:ext cx="2206467" cy="2622441"/>
          </a:xfrm>
          <a:prstGeom prst="rect">
            <a:avLst/>
          </a:prstGeom>
          <a:noFill/>
          <a:extLst>
            <a:ext uri="{909E8E84-426E-40DD-AFC4-6F175D3DCCD1}">
              <a14:hiddenFill xmlns:a14="http://schemas.microsoft.com/office/drawing/2010/main">
                <a:solidFill>
                  <a:srgbClr val="FFFFFF"/>
                </a:solidFill>
              </a14:hiddenFill>
            </a:ext>
          </a:extLst>
        </p:spPr>
      </p:pic>
      <p:pic>
        <p:nvPicPr>
          <p:cNvPr id="32771" name="Picture 3" descr="M:\FinalReview\ImagePTS\OutPut\IKri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046" y="1203438"/>
            <a:ext cx="2206467" cy="2622441"/>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99060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9528289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Lock-on </a:t>
            </a:r>
            <a:r>
              <a:rPr lang="en-US" dirty="0" smtClean="0"/>
              <a:t>System</a:t>
            </a:r>
            <a:endParaRPr lang="en-US" dirty="0"/>
          </a:p>
        </p:txBody>
      </p:sp>
      <p:sp>
        <p:nvSpPr>
          <p:cNvPr id="3" name="Content Placeholder 2"/>
          <p:cNvSpPr>
            <a:spLocks noGrp="1"/>
          </p:cNvSpPr>
          <p:nvPr>
            <p:ph idx="1"/>
          </p:nvPr>
        </p:nvSpPr>
        <p:spPr>
          <a:xfrm>
            <a:off x="1981200" y="1600203"/>
            <a:ext cx="3962400" cy="4525963"/>
          </a:xfrm>
        </p:spPr>
        <p:txBody>
          <a:bodyPr>
            <a:normAutofit fontScale="70000" lnSpcReduction="20000"/>
          </a:bodyPr>
          <a:lstStyle/>
          <a:p>
            <a:r>
              <a:rPr lang="en-US" dirty="0" smtClean="0"/>
              <a:t>Lock-on System is a unique feature of Project V’. The system marks an enemy as a target where special attack will aim for.</a:t>
            </a:r>
          </a:p>
          <a:p>
            <a:r>
              <a:rPr lang="en-US" dirty="0" smtClean="0"/>
              <a:t>The system allow player to keep track of locked-on enemy though wall and help player attack off-screen enemy. This help player attacking enemy after perform an evasive movement.</a:t>
            </a:r>
          </a:p>
          <a:p>
            <a:r>
              <a:rPr lang="en-US" dirty="0" smtClean="0"/>
              <a:t>It also helps player to keep track of Aston’s Homing Plasma attack.</a:t>
            </a:r>
            <a:endParaRPr lang="en-US" dirty="0"/>
          </a:p>
        </p:txBody>
      </p:sp>
      <p:pic>
        <p:nvPicPr>
          <p:cNvPr id="33794" name="Picture 2" descr="M:\FinalReview\ImagePTS\OutPut\Lock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5631" y="1828803"/>
            <a:ext cx="3076575" cy="4011447"/>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99060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529578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Homing </a:t>
            </a:r>
            <a:r>
              <a:rPr lang="en-US" dirty="0" smtClean="0"/>
              <a:t>Weapons</a:t>
            </a:r>
            <a:endParaRPr lang="en-US" dirty="0"/>
          </a:p>
        </p:txBody>
      </p:sp>
      <p:sp>
        <p:nvSpPr>
          <p:cNvPr id="3" name="Content Placeholder 2"/>
          <p:cNvSpPr>
            <a:spLocks noGrp="1"/>
          </p:cNvSpPr>
          <p:nvPr>
            <p:ph idx="1"/>
          </p:nvPr>
        </p:nvSpPr>
        <p:spPr>
          <a:xfrm>
            <a:off x="1981200" y="1600203"/>
            <a:ext cx="3962400" cy="4525963"/>
          </a:xfrm>
        </p:spPr>
        <p:txBody>
          <a:bodyPr>
            <a:normAutofit fontScale="70000" lnSpcReduction="20000"/>
          </a:bodyPr>
          <a:lstStyle/>
          <a:p>
            <a:r>
              <a:rPr lang="en-US" dirty="0" smtClean="0"/>
              <a:t>Aston can use his backpack to fire Homing Plasma which tracks assigned target.</a:t>
            </a:r>
          </a:p>
          <a:p>
            <a:r>
              <a:rPr lang="en-US" dirty="0" smtClean="0"/>
              <a:t>To mark targets player only need to move an aiming reticle over a desired target. Once the attack button is released, the homing plasma will start homing toward targets.</a:t>
            </a:r>
          </a:p>
          <a:p>
            <a:r>
              <a:rPr lang="en-US" dirty="0" smtClean="0"/>
              <a:t>Aston can swiftly fire Homing Plasma if the attack is chained form other special attack.</a:t>
            </a:r>
            <a:endParaRPr lang="en-US" dirty="0"/>
          </a:p>
        </p:txBody>
      </p:sp>
      <p:pic>
        <p:nvPicPr>
          <p:cNvPr id="34818" name="Picture 2" descr="M:\FinalReview\ImagePTS\OutPut\Aston_Homin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001" y="1905000"/>
            <a:ext cx="4282572" cy="3316288"/>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99060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48616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Graphic User Interface (GUI)</a:t>
            </a:r>
            <a:endParaRPr lang="en-US" dirty="0"/>
          </a:p>
        </p:txBody>
      </p:sp>
      <p:sp>
        <p:nvSpPr>
          <p:cNvPr id="3" name="Content Placeholder 2"/>
          <p:cNvSpPr>
            <a:spLocks noGrp="1"/>
          </p:cNvSpPr>
          <p:nvPr>
            <p:ph idx="1"/>
          </p:nvPr>
        </p:nvSpPr>
        <p:spPr>
          <a:xfrm>
            <a:off x="1981200" y="1600203"/>
            <a:ext cx="3962400" cy="4525963"/>
          </a:xfrm>
        </p:spPr>
        <p:txBody>
          <a:bodyPr>
            <a:normAutofit fontScale="92500" lnSpcReduction="20000"/>
          </a:bodyPr>
          <a:lstStyle/>
          <a:p>
            <a:r>
              <a:rPr lang="en-US" dirty="0" smtClean="0"/>
              <a:t>GUI in Project V’ displays character status such and current hit point , energy level, overdrive mode timer and bullet count. It also displays status of special attack and current fire mode of a weapon used by character.</a:t>
            </a:r>
            <a:endParaRPr lang="en-US" dirty="0"/>
          </a:p>
        </p:txBody>
      </p:sp>
      <p:pic>
        <p:nvPicPr>
          <p:cNvPr id="35842" name="Picture 2" descr="M:\FinalReview\ImagePTS\OutPut\GU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2" y="2286003"/>
            <a:ext cx="4637951" cy="2493963"/>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99060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593998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Enemy AI (Gunner</a:t>
            </a:r>
            <a:r>
              <a:rPr lang="en-US" dirty="0" smtClean="0"/>
              <a:t>)</a:t>
            </a:r>
            <a:endParaRPr lang="en-US" dirty="0"/>
          </a:p>
        </p:txBody>
      </p:sp>
      <p:sp>
        <p:nvSpPr>
          <p:cNvPr id="3" name="Content Placeholder 2"/>
          <p:cNvSpPr>
            <a:spLocks noGrp="1"/>
          </p:cNvSpPr>
          <p:nvPr>
            <p:ph idx="1"/>
          </p:nvPr>
        </p:nvSpPr>
        <p:spPr>
          <a:xfrm>
            <a:off x="1981200" y="1600203"/>
            <a:ext cx="3962400" cy="4525963"/>
          </a:xfrm>
        </p:spPr>
        <p:txBody>
          <a:bodyPr>
            <a:normAutofit fontScale="70000" lnSpcReduction="20000"/>
          </a:bodyPr>
          <a:lstStyle/>
          <a:p>
            <a:r>
              <a:rPr lang="en-US" dirty="0" smtClean="0"/>
              <a:t>Gunner is an enemy who uses ranged weapon to attack player. They will pursue the player if the player are out of sight but It will keep a distance from player.</a:t>
            </a:r>
          </a:p>
          <a:p>
            <a:r>
              <a:rPr lang="en-US" dirty="0" smtClean="0"/>
              <a:t>Gunner is usually weak and does little damage. However, they are a great threat when the player’s HP is low. Gunner can easily kill low HP character so the player needs to take cover until HP is recovered.</a:t>
            </a:r>
            <a:endParaRPr lang="en-US" dirty="0"/>
          </a:p>
        </p:txBody>
      </p:sp>
      <p:pic>
        <p:nvPicPr>
          <p:cNvPr id="36867" name="Picture 3" descr="M:\FinalReview\ImagePTS\OutPut\gunn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5" y="609602"/>
            <a:ext cx="2600325" cy="5648325"/>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3" action="ppaction://hlinksldjump" highlightClick="1"/>
          </p:cNvPr>
          <p:cNvSpPr/>
          <p:nvPr/>
        </p:nvSpPr>
        <p:spPr>
          <a:xfrm>
            <a:off x="99060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932101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Enemy AI (Brawler</a:t>
            </a:r>
            <a:r>
              <a:rPr lang="en-US" dirty="0" smtClean="0"/>
              <a:t>)</a:t>
            </a:r>
            <a:endParaRPr lang="en-US" dirty="0"/>
          </a:p>
        </p:txBody>
      </p:sp>
      <p:sp>
        <p:nvSpPr>
          <p:cNvPr id="3" name="Content Placeholder 2"/>
          <p:cNvSpPr>
            <a:spLocks noGrp="1"/>
          </p:cNvSpPr>
          <p:nvPr>
            <p:ph idx="1"/>
          </p:nvPr>
        </p:nvSpPr>
        <p:spPr>
          <a:xfrm>
            <a:off x="6248400" y="1600203"/>
            <a:ext cx="3962400" cy="4525963"/>
          </a:xfrm>
        </p:spPr>
        <p:txBody>
          <a:bodyPr>
            <a:normAutofit fontScale="77500" lnSpcReduction="20000"/>
          </a:bodyPr>
          <a:lstStyle/>
          <a:p>
            <a:r>
              <a:rPr lang="en-US" dirty="0" smtClean="0"/>
              <a:t>Brawler is a melee type enemy who pursues player though out the map once engaged.</a:t>
            </a:r>
          </a:p>
          <a:p>
            <a:r>
              <a:rPr lang="en-US" dirty="0" smtClean="0"/>
              <a:t>Brawler has slow attack but has considerable damage. They are dangerous when travelled in pack.</a:t>
            </a:r>
          </a:p>
          <a:p>
            <a:r>
              <a:rPr lang="en-US" dirty="0" smtClean="0"/>
              <a:t>Player has to carefully attack and retreat when facing Brawler. They can easily kill player if player is surrounded.</a:t>
            </a:r>
            <a:endParaRPr lang="en-US" dirty="0"/>
          </a:p>
        </p:txBody>
      </p:sp>
      <p:pic>
        <p:nvPicPr>
          <p:cNvPr id="37890" name="Picture 2" descr="M:\FinalReview\ImagePTS\OutPut\brawl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7" y="1600203"/>
            <a:ext cx="4524375" cy="4105275"/>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99060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14587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Game Overview</a:t>
            </a:r>
            <a:endParaRPr lang="en-US" dirty="0"/>
          </a:p>
        </p:txBody>
      </p:sp>
      <p:sp>
        <p:nvSpPr>
          <p:cNvPr id="3" name="Content Placeholder 2"/>
          <p:cNvSpPr>
            <a:spLocks noGrp="1"/>
          </p:cNvSpPr>
          <p:nvPr>
            <p:ph idx="1"/>
          </p:nvPr>
        </p:nvSpPr>
        <p:spPr/>
        <p:txBody>
          <a:bodyPr>
            <a:normAutofit fontScale="92500" lnSpcReduction="10000"/>
          </a:bodyPr>
          <a:lstStyle/>
          <a:p>
            <a:pPr marL="137160" indent="0" algn="thaiDist">
              <a:buNone/>
            </a:pPr>
            <a:r>
              <a:rPr lang="en-US" sz="2400" b="1" u="sng" dirty="0"/>
              <a:t>Game Concept</a:t>
            </a:r>
          </a:p>
          <a:p>
            <a:pPr marL="137160" indent="0" algn="thaiDist">
              <a:buNone/>
            </a:pPr>
            <a:r>
              <a:rPr lang="en-US" sz="1900" dirty="0"/>
              <a:t>	Project V’ (V Dash) is a near future sci-fi themed third person shooter. While it retains many feature from TPS games, Project V’ expands how the player characters perform close range attacks to their foes. The game offers the player to unleash combination of melee attacks and chain combo attacks on foes. </a:t>
            </a:r>
          </a:p>
          <a:p>
            <a:pPr marL="137160" indent="0" algn="thaiDist">
              <a:buNone/>
            </a:pPr>
            <a:endParaRPr lang="en-US" sz="2300" b="1" dirty="0"/>
          </a:p>
          <a:p>
            <a:pPr marL="137160" indent="0" algn="thaiDist">
              <a:buNone/>
            </a:pPr>
            <a:r>
              <a:rPr lang="en-US" sz="2300" b="1" u="sng" dirty="0"/>
              <a:t>Feature Set</a:t>
            </a:r>
          </a:p>
          <a:p>
            <a:pPr lvl="1" algn="thaiDist">
              <a:buFont typeface="Arial" pitchFamily="34" charset="0"/>
              <a:buChar char="•"/>
            </a:pPr>
            <a:r>
              <a:rPr lang="en-US" sz="1900" dirty="0"/>
              <a:t>3</a:t>
            </a:r>
            <a:r>
              <a:rPr lang="en-US" sz="1900" baseline="30000" dirty="0"/>
              <a:t>rd</a:t>
            </a:r>
            <a:r>
              <a:rPr lang="en-US" sz="1900" dirty="0"/>
              <a:t> Person shooter action</a:t>
            </a:r>
          </a:p>
          <a:p>
            <a:pPr lvl="1" algn="thaiDist">
              <a:buFont typeface="Arial" pitchFamily="34" charset="0"/>
              <a:buChar char="•"/>
            </a:pPr>
            <a:r>
              <a:rPr lang="en-US" sz="1900" dirty="0"/>
              <a:t>Two playable characters</a:t>
            </a:r>
          </a:p>
          <a:p>
            <a:pPr lvl="1" algn="thaiDist">
              <a:buFont typeface="Arial" pitchFamily="34" charset="0"/>
              <a:buChar char="•"/>
            </a:pPr>
            <a:r>
              <a:rPr lang="en-US" sz="1900" dirty="0"/>
              <a:t>Melee Strike Attack system – Close quarter combat</a:t>
            </a:r>
          </a:p>
          <a:p>
            <a:pPr lvl="1" algn="thaiDist">
              <a:buFont typeface="Arial" pitchFamily="34" charset="0"/>
              <a:buChar char="•"/>
            </a:pPr>
            <a:r>
              <a:rPr lang="en-US" sz="1900" dirty="0"/>
              <a:t>Near future Sci-fi theme</a:t>
            </a:r>
          </a:p>
          <a:p>
            <a:pPr marL="137160" indent="0" algn="thaiDist">
              <a:buNone/>
            </a:pPr>
            <a:endParaRPr lang="en-US" sz="2300" b="1" dirty="0"/>
          </a:p>
          <a:p>
            <a:pPr marL="137160" indent="0" algn="thaiDist">
              <a:buNone/>
            </a:pPr>
            <a:r>
              <a:rPr lang="en-US" sz="2300" b="1" u="sng" dirty="0"/>
              <a:t>Genre</a:t>
            </a:r>
          </a:p>
          <a:p>
            <a:pPr marL="137160" indent="0" algn="thaiDist">
              <a:buNone/>
            </a:pPr>
            <a:r>
              <a:rPr lang="en-US" sz="1900" dirty="0"/>
              <a:t>	3rd person shooter game.</a:t>
            </a:r>
          </a:p>
          <a:p>
            <a:pPr algn="thaiDist"/>
            <a:endParaRPr lang="en-US" sz="1700" dirty="0"/>
          </a:p>
        </p:txBody>
      </p:sp>
    </p:spTree>
    <p:extLst>
      <p:ext uri="{BB962C8B-B14F-4D97-AF65-F5344CB8AC3E}">
        <p14:creationId xmlns:p14="http://schemas.microsoft.com/office/powerpoint/2010/main" val="250505795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AI </a:t>
            </a:r>
            <a:r>
              <a:rPr lang="en-US" dirty="0" smtClean="0"/>
              <a:t>Pathfinder</a:t>
            </a:r>
            <a:endParaRPr lang="en-US" dirty="0"/>
          </a:p>
        </p:txBody>
      </p:sp>
      <p:sp>
        <p:nvSpPr>
          <p:cNvPr id="3" name="Content Placeholder 2"/>
          <p:cNvSpPr>
            <a:spLocks noGrp="1"/>
          </p:cNvSpPr>
          <p:nvPr>
            <p:ph idx="1"/>
          </p:nvPr>
        </p:nvSpPr>
        <p:spPr>
          <a:xfrm>
            <a:off x="1981200" y="1600201"/>
            <a:ext cx="8077200" cy="1143000"/>
          </a:xfrm>
        </p:spPr>
        <p:txBody>
          <a:bodyPr>
            <a:normAutofit fontScale="92500" lnSpcReduction="20000"/>
          </a:bodyPr>
          <a:lstStyle/>
          <a:p>
            <a:r>
              <a:rPr lang="en-US" dirty="0" smtClean="0"/>
              <a:t>By utilizing Unity Navigation Mesh or NavMesh system, enemy characters can navigate around an obstacle.</a:t>
            </a:r>
            <a:endParaRPr lang="en-US" dirty="0"/>
          </a:p>
        </p:txBody>
      </p:sp>
      <p:pic>
        <p:nvPicPr>
          <p:cNvPr id="38914" name="Picture 2" descr="M:\FinalReview\ImagePTS\OutPut\Navmesh.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5" y="2769479"/>
            <a:ext cx="6540941" cy="3622675"/>
          </a:xfrm>
          <a:prstGeom prst="rect">
            <a:avLst/>
          </a:prstGeom>
          <a:noFill/>
          <a:extLst>
            <a:ext uri="{909E8E84-426E-40DD-AFC4-6F175D3DCCD1}">
              <a14:hiddenFill xmlns:a14="http://schemas.microsoft.com/office/drawing/2010/main">
                <a:solidFill>
                  <a:srgbClr val="FFFFFF"/>
                </a:solidFill>
              </a14:hiddenFill>
            </a:ext>
          </a:extLst>
        </p:spPr>
      </p:pic>
      <p:sp>
        <p:nvSpPr>
          <p:cNvPr id="7" name="Action Button: Home 6">
            <a:hlinkClick r:id="rId3" action="ppaction://hlinksldjump" highlightClick="1"/>
          </p:cNvPr>
          <p:cNvSpPr/>
          <p:nvPr/>
        </p:nvSpPr>
        <p:spPr>
          <a:xfrm>
            <a:off x="99060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443493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3D Sound </a:t>
            </a:r>
            <a:r>
              <a:rPr lang="en-US" dirty="0" smtClean="0"/>
              <a:t>system</a:t>
            </a:r>
            <a:endParaRPr lang="en-US" dirty="0"/>
          </a:p>
        </p:txBody>
      </p:sp>
      <p:sp>
        <p:nvSpPr>
          <p:cNvPr id="3" name="Content Placeholder 2"/>
          <p:cNvSpPr>
            <a:spLocks noGrp="1"/>
          </p:cNvSpPr>
          <p:nvPr>
            <p:ph idx="1"/>
          </p:nvPr>
        </p:nvSpPr>
        <p:spPr>
          <a:xfrm>
            <a:off x="1981200" y="1600203"/>
            <a:ext cx="3962400" cy="4525963"/>
          </a:xfrm>
        </p:spPr>
        <p:txBody>
          <a:bodyPr/>
          <a:lstStyle/>
          <a:p>
            <a:r>
              <a:rPr lang="en-US" dirty="0" smtClean="0"/>
              <a:t>Project V’ feature 3D sound system that will emit sound at the exact position.</a:t>
            </a:r>
          </a:p>
          <a:p>
            <a:r>
              <a:rPr lang="en-US" dirty="0" smtClean="0"/>
              <a:t>The game support surround speaker system.</a:t>
            </a:r>
            <a:endParaRPr lang="en-US" dirty="0"/>
          </a:p>
        </p:txBody>
      </p:sp>
      <p:pic>
        <p:nvPicPr>
          <p:cNvPr id="39938" name="Picture 2" descr="M:\FinalReview\ImagePTS\OutPut\sound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1" y="1752603"/>
            <a:ext cx="4352996" cy="4110039"/>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99060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514141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Music Player</a:t>
            </a:r>
          </a:p>
        </p:txBody>
      </p:sp>
      <p:sp>
        <p:nvSpPr>
          <p:cNvPr id="3" name="Content Placeholder 2"/>
          <p:cNvSpPr>
            <a:spLocks noGrp="1"/>
          </p:cNvSpPr>
          <p:nvPr>
            <p:ph idx="1"/>
          </p:nvPr>
        </p:nvSpPr>
        <p:spPr>
          <a:xfrm>
            <a:off x="1981200" y="1600203"/>
            <a:ext cx="3962400" cy="4525963"/>
          </a:xfrm>
        </p:spPr>
        <p:txBody>
          <a:bodyPr>
            <a:normAutofit lnSpcReduction="10000"/>
          </a:bodyPr>
          <a:lstStyle/>
          <a:p>
            <a:r>
              <a:rPr lang="en-US" dirty="0" smtClean="0"/>
              <a:t>If triggered, the music player in game will playing music during fight.</a:t>
            </a:r>
          </a:p>
          <a:p>
            <a:r>
              <a:rPr lang="en-US" dirty="0" smtClean="0"/>
              <a:t>Player can change the music volume in option where the </a:t>
            </a:r>
            <a:r>
              <a:rPr lang="en-US" dirty="0"/>
              <a:t>volume slider is </a:t>
            </a:r>
            <a:r>
              <a:rPr lang="en-US" dirty="0" smtClean="0"/>
              <a:t>separated with the main volume slider.</a:t>
            </a:r>
            <a:endParaRPr lang="en-US" dirty="0"/>
          </a:p>
        </p:txBody>
      </p:sp>
      <p:pic>
        <p:nvPicPr>
          <p:cNvPr id="40962" name="Picture 2" descr="M:\FinalReview\ImagePTS\OutPut\musicplay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7" y="2209805"/>
            <a:ext cx="4411255" cy="3243263"/>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99060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2173998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Pause Menu and Options</a:t>
            </a:r>
          </a:p>
        </p:txBody>
      </p:sp>
      <p:sp>
        <p:nvSpPr>
          <p:cNvPr id="3" name="Content Placeholder 2"/>
          <p:cNvSpPr>
            <a:spLocks noGrp="1"/>
          </p:cNvSpPr>
          <p:nvPr>
            <p:ph idx="1"/>
          </p:nvPr>
        </p:nvSpPr>
        <p:spPr>
          <a:xfrm>
            <a:off x="6400800" y="1600203"/>
            <a:ext cx="3962400" cy="4525963"/>
          </a:xfrm>
        </p:spPr>
        <p:txBody>
          <a:bodyPr>
            <a:normAutofit fontScale="85000" lnSpcReduction="20000"/>
          </a:bodyPr>
          <a:lstStyle/>
          <a:p>
            <a:r>
              <a:rPr lang="en-US" dirty="0" smtClean="0"/>
              <a:t>Project V’ features pause menu where player can change setting.</a:t>
            </a:r>
          </a:p>
          <a:p>
            <a:r>
              <a:rPr lang="en-US" dirty="0" smtClean="0"/>
              <a:t>The settings such as mouse sensitivity, zoom mode, graphic quality, anti-aliasing and FPS display can be change in option.</a:t>
            </a:r>
          </a:p>
          <a:p>
            <a:r>
              <a:rPr lang="en-US" dirty="0" smtClean="0"/>
              <a:t>Player can also check system information in option menu.</a:t>
            </a:r>
            <a:endParaRPr lang="en-US" dirty="0"/>
          </a:p>
        </p:txBody>
      </p:sp>
      <p:pic>
        <p:nvPicPr>
          <p:cNvPr id="41986" name="Picture 2" descr="M:\FinalReview\ImagePTS\OutPut\option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1" y="5340351"/>
            <a:ext cx="4572000" cy="3417580"/>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descr="M:\FinalReview\ImagePTS\OutPut\optio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1" y="1676403"/>
            <a:ext cx="4572000" cy="3417580"/>
          </a:xfrm>
          <a:prstGeom prst="rect">
            <a:avLst/>
          </a:prstGeom>
          <a:noFill/>
          <a:extLst>
            <a:ext uri="{909E8E84-426E-40DD-AFC4-6F175D3DCCD1}">
              <a14:hiddenFill xmlns:a14="http://schemas.microsoft.com/office/drawing/2010/main">
                <a:solidFill>
                  <a:srgbClr val="FFFFFF"/>
                </a:solidFill>
              </a14:hiddenFill>
            </a:ext>
          </a:extLst>
        </p:spPr>
      </p:pic>
      <p:sp>
        <p:nvSpPr>
          <p:cNvPr id="6" name="Action Button: Home 5">
            <a:hlinkClick r:id="rId4" action="ppaction://hlinksldjump" highlightClick="1"/>
          </p:cNvPr>
          <p:cNvSpPr/>
          <p:nvPr/>
        </p:nvSpPr>
        <p:spPr>
          <a:xfrm>
            <a:off x="99060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602235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Environment</a:t>
            </a:r>
          </a:p>
        </p:txBody>
      </p:sp>
      <p:sp>
        <p:nvSpPr>
          <p:cNvPr id="3" name="Content Placeholder 2"/>
          <p:cNvSpPr>
            <a:spLocks noGrp="1"/>
          </p:cNvSpPr>
          <p:nvPr>
            <p:ph idx="1"/>
          </p:nvPr>
        </p:nvSpPr>
        <p:spPr>
          <a:xfrm>
            <a:off x="1981200" y="1600203"/>
            <a:ext cx="3962400" cy="4525963"/>
          </a:xfrm>
        </p:spPr>
        <p:txBody>
          <a:bodyPr/>
          <a:lstStyle/>
          <a:p>
            <a:r>
              <a:rPr lang="en-US" dirty="0" smtClean="0"/>
              <a:t>The level featured in Project V’ has objects which provides cover or block player’s path until all enemy is killed.</a:t>
            </a:r>
          </a:p>
        </p:txBody>
      </p:sp>
      <p:pic>
        <p:nvPicPr>
          <p:cNvPr id="43010" name="Picture 2" descr="M:\FinalReview\ImagePTS\OutPut\Environ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00200"/>
            <a:ext cx="4800600" cy="3200400"/>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299645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Event </a:t>
            </a:r>
            <a:r>
              <a:rPr lang="en-US" dirty="0"/>
              <a:t>Triggers</a:t>
            </a:r>
          </a:p>
        </p:txBody>
      </p:sp>
      <p:sp>
        <p:nvSpPr>
          <p:cNvPr id="3" name="Content Placeholder 2"/>
          <p:cNvSpPr>
            <a:spLocks noGrp="1"/>
          </p:cNvSpPr>
          <p:nvPr>
            <p:ph idx="1"/>
          </p:nvPr>
        </p:nvSpPr>
        <p:spPr>
          <a:xfrm>
            <a:off x="1981200" y="1600203"/>
            <a:ext cx="3962400" cy="4525963"/>
          </a:xfrm>
        </p:spPr>
        <p:txBody>
          <a:bodyPr>
            <a:normAutofit fontScale="92500"/>
          </a:bodyPr>
          <a:lstStyle/>
          <a:p>
            <a:r>
              <a:rPr lang="en-US" dirty="0" smtClean="0"/>
              <a:t>There are invisible trigger collider placed though out the game level.</a:t>
            </a:r>
          </a:p>
          <a:p>
            <a:r>
              <a:rPr lang="en-US" dirty="0" smtClean="0"/>
              <a:t>Once triggered, it can either spawn enemies, close gate, save check point, play message or start music.</a:t>
            </a:r>
            <a:endParaRPr lang="en-US" dirty="0"/>
          </a:p>
        </p:txBody>
      </p:sp>
      <p:pic>
        <p:nvPicPr>
          <p:cNvPr id="44034" name="Picture 2" descr="M:\FinalReview\ImagePTS\OutPut\Event_Trigg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1" y="2057402"/>
            <a:ext cx="4700588" cy="3133725"/>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421423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Check Point</a:t>
            </a:r>
          </a:p>
        </p:txBody>
      </p:sp>
      <p:sp>
        <p:nvSpPr>
          <p:cNvPr id="3" name="Content Placeholder 2"/>
          <p:cNvSpPr>
            <a:spLocks noGrp="1"/>
          </p:cNvSpPr>
          <p:nvPr>
            <p:ph idx="1"/>
          </p:nvPr>
        </p:nvSpPr>
        <p:spPr>
          <a:xfrm>
            <a:off x="1981200" y="1600203"/>
            <a:ext cx="3962400" cy="4525963"/>
          </a:xfrm>
        </p:spPr>
        <p:txBody>
          <a:bodyPr/>
          <a:lstStyle/>
          <a:p>
            <a:r>
              <a:rPr lang="en-US" dirty="0" smtClean="0"/>
              <a:t>The game features check point so player will not have to play the level again from the beginning if player already made progress.</a:t>
            </a:r>
            <a:endParaRPr lang="en-US" dirty="0"/>
          </a:p>
        </p:txBody>
      </p:sp>
      <p:pic>
        <p:nvPicPr>
          <p:cNvPr id="45058" name="Picture 2" descr="M:\FinalReview\ImagePTS\OutPut\CheckPoi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2" y="2743203"/>
            <a:ext cx="4364039" cy="1645628"/>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37001"/>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Anti </a:t>
            </a:r>
            <a:r>
              <a:rPr lang="en-US" dirty="0" smtClean="0"/>
              <a:t>Aliasing (AA)</a:t>
            </a:r>
            <a:endParaRPr lang="en-US" dirty="0"/>
          </a:p>
        </p:txBody>
      </p:sp>
      <p:sp>
        <p:nvSpPr>
          <p:cNvPr id="3" name="Content Placeholder 2"/>
          <p:cNvSpPr>
            <a:spLocks noGrp="1"/>
          </p:cNvSpPr>
          <p:nvPr>
            <p:ph idx="1"/>
          </p:nvPr>
        </p:nvSpPr>
        <p:spPr>
          <a:xfrm>
            <a:off x="1981200" y="1600201"/>
            <a:ext cx="8534400" cy="2209800"/>
          </a:xfrm>
        </p:spPr>
        <p:txBody>
          <a:bodyPr>
            <a:normAutofit/>
          </a:bodyPr>
          <a:lstStyle/>
          <a:p>
            <a:r>
              <a:rPr lang="en-US" dirty="0" smtClean="0"/>
              <a:t>Player can enable AA in the option menu.</a:t>
            </a:r>
          </a:p>
          <a:p>
            <a:r>
              <a:rPr lang="en-US" dirty="0" smtClean="0"/>
              <a:t>The AA modes are provided by Unity Image Effect.</a:t>
            </a:r>
            <a:endParaRPr lang="en-US" dirty="0"/>
          </a:p>
        </p:txBody>
      </p:sp>
      <p:pic>
        <p:nvPicPr>
          <p:cNvPr id="46082" name="Picture 2" descr="M:\FinalReview\ImagePTS\OutPut\a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3200402"/>
            <a:ext cx="6096000" cy="3208421"/>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118540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HDR and </a:t>
            </a:r>
            <a:r>
              <a:rPr lang="en-US" dirty="0" smtClean="0"/>
              <a:t>Bloom</a:t>
            </a:r>
            <a:endParaRPr lang="en-US" dirty="0"/>
          </a:p>
        </p:txBody>
      </p:sp>
      <p:sp>
        <p:nvSpPr>
          <p:cNvPr id="3" name="Content Placeholder 2"/>
          <p:cNvSpPr>
            <a:spLocks noGrp="1"/>
          </p:cNvSpPr>
          <p:nvPr>
            <p:ph idx="1"/>
          </p:nvPr>
        </p:nvSpPr>
        <p:spPr>
          <a:xfrm>
            <a:off x="1981200" y="1600201"/>
            <a:ext cx="8305800" cy="1447800"/>
          </a:xfrm>
        </p:spPr>
        <p:txBody>
          <a:bodyPr>
            <a:normAutofit fontScale="92500"/>
          </a:bodyPr>
          <a:lstStyle/>
          <a:p>
            <a:r>
              <a:rPr lang="en-US" dirty="0" smtClean="0"/>
              <a:t>High Dynamic Rendering has been enabled in-game. HDR and bloom filter effect combined together to create good visual for the game.</a:t>
            </a:r>
            <a:endParaRPr lang="en-US" dirty="0"/>
          </a:p>
        </p:txBody>
      </p:sp>
      <p:pic>
        <p:nvPicPr>
          <p:cNvPr id="47106" name="Picture 2" descr="M:\FinalReview\ImagePTS\OutPut\HD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3048003"/>
            <a:ext cx="5715000" cy="3279567"/>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4409477"/>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Visual </a:t>
            </a:r>
            <a:r>
              <a:rPr lang="en-US" dirty="0" smtClean="0"/>
              <a:t>Effects</a:t>
            </a:r>
            <a:endParaRPr lang="en-US" dirty="0"/>
          </a:p>
        </p:txBody>
      </p:sp>
      <p:sp>
        <p:nvSpPr>
          <p:cNvPr id="3" name="Content Placeholder 2"/>
          <p:cNvSpPr>
            <a:spLocks noGrp="1"/>
          </p:cNvSpPr>
          <p:nvPr>
            <p:ph idx="1"/>
          </p:nvPr>
        </p:nvSpPr>
        <p:spPr>
          <a:xfrm>
            <a:off x="1981200" y="1600200"/>
            <a:ext cx="3124200" cy="4648200"/>
          </a:xfrm>
        </p:spPr>
        <p:txBody>
          <a:bodyPr>
            <a:normAutofit lnSpcReduction="10000"/>
          </a:bodyPr>
          <a:lstStyle/>
          <a:p>
            <a:r>
              <a:rPr lang="en-US" dirty="0" smtClean="0"/>
              <a:t>I have made particle effects used in the game myself. I also scripted them to be de-spawned after it is played after a certain time.</a:t>
            </a:r>
            <a:endParaRPr lang="en-US" dirty="0"/>
          </a:p>
        </p:txBody>
      </p:sp>
      <p:pic>
        <p:nvPicPr>
          <p:cNvPr id="48130" name="Picture 2" descr="M:\FinalReview\ImagePTS\OutPut\ParticleEffec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14640" y="1752600"/>
            <a:ext cx="5300960" cy="3581400"/>
          </a:xfrm>
          <a:prstGeom prst="rect">
            <a:avLst/>
          </a:prstGeom>
          <a:noFill/>
          <a:extLst>
            <a:ext uri="{909E8E84-426E-40DD-AFC4-6F175D3DCCD1}">
              <a14:hiddenFill xmlns:a14="http://schemas.microsoft.com/office/drawing/2010/main">
                <a:solidFill>
                  <a:srgbClr val="FFFFFF"/>
                </a:solidFill>
              </a14:hiddenFill>
            </a:ext>
          </a:extLst>
        </p:spPr>
      </p:pic>
      <p:sp>
        <p:nvSpPr>
          <p:cNvPr id="5" name="Action Button: Home 4">
            <a:hlinkClick r:id="rId3" action="ppaction://hlinksldjump" highlightClick="1"/>
          </p:cNvPr>
          <p:cNvSpPr/>
          <p:nvPr/>
        </p:nvSpPr>
        <p:spPr>
          <a:xfrm>
            <a:off x="1600200" y="6291755"/>
            <a:ext cx="609600" cy="533400"/>
          </a:xfrm>
          <a:prstGeom prst="actionButtonHo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911393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chnic">
  <a:themeElements>
    <a:clrScheme name="Custom 1">
      <a:dk1>
        <a:sysClr val="windowText" lastClr="000000"/>
      </a:dk1>
      <a:lt1>
        <a:sysClr val="window" lastClr="FFFFFF"/>
      </a:lt1>
      <a:dk2>
        <a:srgbClr val="3B3B3B"/>
      </a:dk2>
      <a:lt2>
        <a:srgbClr val="D4D2D0"/>
      </a:lt2>
      <a:accent1>
        <a:srgbClr val="FF8601"/>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Technic">
      <a:majorFont>
        <a:latin typeface="Franklin Gothic Book"/>
        <a:ea typeface=""/>
        <a:cs typeface=""/>
        <a:font script="Jpan" typeface="ＭＳ Ｐゴシック"/>
        <a:font script="Hang" typeface="HY견고딕"/>
        <a:font script="Hans" typeface="宋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HGｺﾞｼｯｸM"/>
        <a:font script="Hang" typeface="HY중고딕"/>
        <a:font script="Hans" typeface="黑体"/>
        <a:font script="Hant" typeface="微軟正黑體"/>
        <a:font script="Arab" typeface="Tahoma"/>
        <a:font script="Hebr" typeface="Levenim MT"/>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chnic">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shade val="40000"/>
                <a:satMod val="150000"/>
              </a:schemeClr>
            </a:gs>
            <a:gs pos="30000">
              <a:schemeClr val="phClr">
                <a:shade val="60000"/>
                <a:satMod val="150000"/>
              </a:schemeClr>
            </a:gs>
            <a:gs pos="100000">
              <a:schemeClr val="phClr">
                <a:tint val="83000"/>
                <a:satMod val="200000"/>
              </a:schemeClr>
            </a:gs>
          </a:gsLst>
          <a:lin ang="13000000" scaled="0"/>
        </a:gradFill>
        <a:gradFill rotWithShape="1">
          <a:gsLst>
            <a:gs pos="0">
              <a:schemeClr val="phClr">
                <a:tint val="78000"/>
                <a:satMod val="220000"/>
              </a:schemeClr>
            </a:gs>
            <a:gs pos="100000">
              <a:schemeClr val="phClr">
                <a:shade val="35000"/>
                <a:satMod val="155000"/>
              </a:schemeClr>
            </a:gs>
          </a:gsLst>
          <a:path path="circle">
            <a:fillToRect l="60000" t="50000" r="4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Technic</Template>
  <TotalTime>2524</TotalTime>
  <Words>4680</Words>
  <Application>Microsoft Office PowerPoint</Application>
  <PresentationFormat>Custom</PresentationFormat>
  <Paragraphs>410</Paragraphs>
  <Slides>101</Slides>
  <Notes>0</Notes>
  <HiddenSlides>0</HiddenSlides>
  <MMClips>0</MMClips>
  <ScaleCrop>false</ScaleCrop>
  <HeadingPairs>
    <vt:vector size="4" baseType="variant">
      <vt:variant>
        <vt:lpstr>Theme</vt:lpstr>
      </vt:variant>
      <vt:variant>
        <vt:i4>1</vt:i4>
      </vt:variant>
      <vt:variant>
        <vt:lpstr>Slide Titles</vt:lpstr>
      </vt:variant>
      <vt:variant>
        <vt:i4>101</vt:i4>
      </vt:variant>
    </vt:vector>
  </HeadingPairs>
  <TitlesOfParts>
    <vt:vector size="102" baseType="lpstr">
      <vt:lpstr>Technic</vt:lpstr>
      <vt:lpstr>Third Person Shooter Action Game Project V’</vt:lpstr>
      <vt:lpstr>Table of Content</vt:lpstr>
      <vt:lpstr>Autobiography </vt:lpstr>
      <vt:lpstr>Resume</vt:lpstr>
      <vt:lpstr>Portfolio Samples </vt:lpstr>
      <vt:lpstr>PROFESSIONAL GOALS</vt:lpstr>
      <vt:lpstr>Thesis Abstract</vt:lpstr>
      <vt:lpstr>Project planning </vt:lpstr>
      <vt:lpstr>Game Overview</vt:lpstr>
      <vt:lpstr>Deliverables</vt:lpstr>
      <vt:lpstr>Thesis Project Development</vt:lpstr>
      <vt:lpstr>Gant Chart</vt:lpstr>
      <vt:lpstr>One man studio</vt:lpstr>
      <vt:lpstr>PowerPoint Presentation</vt:lpstr>
      <vt:lpstr>PowerPoint Presentation</vt:lpstr>
      <vt:lpstr>PowerPoint Presentation</vt:lpstr>
      <vt:lpstr>PowerPoint Presentation</vt:lpstr>
      <vt:lpstr>Gameplay</vt:lpstr>
      <vt:lpstr>Gameplay Summary</vt:lpstr>
      <vt:lpstr>Gameplay Evolvement (1)</vt:lpstr>
      <vt:lpstr>Gameplay Evolvement (2)</vt:lpstr>
      <vt:lpstr>Visual</vt:lpstr>
      <vt:lpstr>Visual and Graphic settings</vt:lpstr>
      <vt:lpstr>Characters</vt:lpstr>
      <vt:lpstr>Character Shader</vt:lpstr>
      <vt:lpstr>Diffuse light warping function (Cel-Shading)</vt:lpstr>
      <vt:lpstr>Non Photorealistic Rendering</vt:lpstr>
      <vt:lpstr>Emission map &amp; UV Animations</vt:lpstr>
      <vt:lpstr>Post-rendering effects</vt:lpstr>
      <vt:lpstr>System &amp; Combat Scripting</vt:lpstr>
      <vt:lpstr>Development</vt:lpstr>
      <vt:lpstr>Place Holders</vt:lpstr>
      <vt:lpstr>Spring show demo</vt:lpstr>
      <vt:lpstr>Characters</vt:lpstr>
      <vt:lpstr>Character summary</vt:lpstr>
      <vt:lpstr>Aston</vt:lpstr>
      <vt:lpstr>PowerPoint Presentation</vt:lpstr>
      <vt:lpstr>PowerPoint Presentation</vt:lpstr>
      <vt:lpstr>Vesper</vt:lpstr>
      <vt:lpstr>PowerPoint Presentation</vt:lpstr>
      <vt:lpstr>PowerPoint Presentation</vt:lpstr>
      <vt:lpstr>Enemy AI (Gunner)</vt:lpstr>
      <vt:lpstr>Enemy AI (Brawler)</vt:lpstr>
      <vt:lpstr>Texturing</vt:lpstr>
      <vt:lpstr>Character Shader</vt:lpstr>
      <vt:lpstr>Rigging</vt:lpstr>
      <vt:lpstr>Animations</vt:lpstr>
      <vt:lpstr>Environment</vt:lpstr>
      <vt:lpstr>Environment Details</vt:lpstr>
      <vt:lpstr>Tweaking</vt:lpstr>
      <vt:lpstr>Pool Management</vt:lpstr>
      <vt:lpstr>Culling Occlusion</vt:lpstr>
      <vt:lpstr>Test play</vt:lpstr>
      <vt:lpstr>What I have learned</vt:lpstr>
      <vt:lpstr>Thank you</vt:lpstr>
      <vt:lpstr>Game Features (Control &amp; Combat)</vt:lpstr>
      <vt:lpstr>Game Features (Characters)</vt:lpstr>
      <vt:lpstr>Game Features (System)</vt:lpstr>
      <vt:lpstr>Game Features (Level)</vt:lpstr>
      <vt:lpstr>Game Features (Aesthetics)</vt:lpstr>
      <vt:lpstr>Game Features (Performance)</vt:lpstr>
      <vt:lpstr>Run/Sprint/Glide</vt:lpstr>
      <vt:lpstr>Dodge Moves</vt:lpstr>
      <vt:lpstr>Aim/Zoom</vt:lpstr>
      <vt:lpstr>Guns/Reloading/Fire mode</vt:lpstr>
      <vt:lpstr>Melee Attacks</vt:lpstr>
      <vt:lpstr>Special Attacks (Close-Quarter)</vt:lpstr>
      <vt:lpstr>Special Attacks (Range)</vt:lpstr>
      <vt:lpstr>Overdrive Mode</vt:lpstr>
      <vt:lpstr>Special Attacks (Overdrive)</vt:lpstr>
      <vt:lpstr>Aston</vt:lpstr>
      <vt:lpstr>Vesper</vt:lpstr>
      <vt:lpstr>Color ramp cel-shading</vt:lpstr>
      <vt:lpstr>Non Photorealistic Rendering</vt:lpstr>
      <vt:lpstr>Emission map &amp; UV Animations</vt:lpstr>
      <vt:lpstr>Character Rig (Mixamo)</vt:lpstr>
      <vt:lpstr>Character Animations retargeting (Mixamo)</vt:lpstr>
      <vt:lpstr>Unity Mecanim</vt:lpstr>
      <vt:lpstr>Humanoid Rig (Unity Mecanim)</vt:lpstr>
      <vt:lpstr>State Machine (Unity Mecanim)</vt:lpstr>
      <vt:lpstr>Animation Transition</vt:lpstr>
      <vt:lpstr>Animation Layers</vt:lpstr>
      <vt:lpstr>Animation Events</vt:lpstr>
      <vt:lpstr>Character Inverse Kinematic</vt:lpstr>
      <vt:lpstr>Lock-on System</vt:lpstr>
      <vt:lpstr>Homing Weapons</vt:lpstr>
      <vt:lpstr>Graphic User Interface (GUI)</vt:lpstr>
      <vt:lpstr>Enemy AI (Gunner)</vt:lpstr>
      <vt:lpstr>Enemy AI (Brawler)</vt:lpstr>
      <vt:lpstr>AI Pathfinder</vt:lpstr>
      <vt:lpstr>3D Sound system</vt:lpstr>
      <vt:lpstr>Music Player</vt:lpstr>
      <vt:lpstr>Pause Menu and Options</vt:lpstr>
      <vt:lpstr>Environment</vt:lpstr>
      <vt:lpstr>Event Triggers</vt:lpstr>
      <vt:lpstr>Check Point</vt:lpstr>
      <vt:lpstr>Anti Aliasing (AA)</vt:lpstr>
      <vt:lpstr>HDR and Bloom</vt:lpstr>
      <vt:lpstr>Visual Effects</vt:lpstr>
      <vt:lpstr>Culling Occlusion</vt:lpstr>
      <vt:lpstr>Pool Management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Third Person Shooter Action Game  Project V’</dc:title>
  <dc:creator>Eremited</dc:creator>
  <cp:lastModifiedBy>Eremited</cp:lastModifiedBy>
  <cp:revision>809</cp:revision>
  <dcterms:created xsi:type="dcterms:W3CDTF">2014-03-05T08:14:34Z</dcterms:created>
  <dcterms:modified xsi:type="dcterms:W3CDTF">2014-04-09T08:50:00Z</dcterms:modified>
</cp:coreProperties>
</file>